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10" r:id="rId3"/>
  </p:sldMasterIdLst>
  <p:notesMasterIdLst>
    <p:notesMasterId r:id="rId46"/>
  </p:notesMasterIdLst>
  <p:handoutMasterIdLst>
    <p:handoutMasterId r:id="rId47"/>
  </p:handoutMasterIdLst>
  <p:sldIdLst>
    <p:sldId id="5485" r:id="rId4"/>
    <p:sldId id="5794" r:id="rId5"/>
    <p:sldId id="5755" r:id="rId6"/>
    <p:sldId id="5693" r:id="rId7"/>
    <p:sldId id="5758" r:id="rId8"/>
    <p:sldId id="5521" r:id="rId9"/>
    <p:sldId id="5769" r:id="rId10"/>
    <p:sldId id="5768" r:id="rId11"/>
    <p:sldId id="5784" r:id="rId12"/>
    <p:sldId id="5706" r:id="rId13"/>
    <p:sldId id="5469" r:id="rId14"/>
    <p:sldId id="5716" r:id="rId15"/>
    <p:sldId id="5629" r:id="rId16"/>
    <p:sldId id="5770" r:id="rId17"/>
    <p:sldId id="5771" r:id="rId18"/>
    <p:sldId id="5772" r:id="rId19"/>
    <p:sldId id="5783" r:id="rId20"/>
    <p:sldId id="5739" r:id="rId21"/>
    <p:sldId id="5621" r:id="rId22"/>
    <p:sldId id="5782" r:id="rId23"/>
    <p:sldId id="5602" r:id="rId24"/>
    <p:sldId id="5339" r:id="rId25"/>
    <p:sldId id="5561" r:id="rId26"/>
    <p:sldId id="5562" r:id="rId27"/>
    <p:sldId id="5759" r:id="rId28"/>
    <p:sldId id="5555" r:id="rId29"/>
    <p:sldId id="5564" r:id="rId30"/>
    <p:sldId id="5362" r:id="rId31"/>
    <p:sldId id="5535" r:id="rId32"/>
    <p:sldId id="5730" r:id="rId33"/>
    <p:sldId id="5762" r:id="rId34"/>
    <p:sldId id="5763" r:id="rId35"/>
    <p:sldId id="5795" r:id="rId36"/>
    <p:sldId id="5407" r:id="rId37"/>
    <p:sldId id="5652" r:id="rId38"/>
    <p:sldId id="5651" r:id="rId39"/>
    <p:sldId id="5660" r:id="rId40"/>
    <p:sldId id="5348" r:id="rId41"/>
    <p:sldId id="5735" r:id="rId42"/>
    <p:sldId id="5642" r:id="rId43"/>
    <p:sldId id="5690" r:id="rId44"/>
    <p:sldId id="5691" r:id="rId45"/>
  </p:sldIdLst>
  <p:sldSz cx="9906000" cy="6858000" type="A4"/>
  <p:notesSz cx="6858000" cy="9945688"/>
  <p:defaultTextStyle>
    <a:defPPr>
      <a:defRPr lang="en-US"/>
    </a:defPPr>
    <a:lvl1pPr marL="0" algn="l" defTabSz="414726" rtl="0" eaLnBrk="1" latinLnBrk="0" hangingPunct="1">
      <a:defRPr sz="1633" kern="1200">
        <a:solidFill>
          <a:schemeClr val="tx1"/>
        </a:solidFill>
        <a:latin typeface="+mn-lt"/>
        <a:ea typeface="+mn-ea"/>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p:defaultTextStyle>
  <p:extLst>
    <p:ext uri="{EFAFB233-063F-42B5-8137-9DF3F51BA10A}">
      <p15:sldGuideLst xmlns:p15="http://schemas.microsoft.com/office/powerpoint/2012/main">
        <p15:guide id="2" pos="5705" userDrawn="1">
          <p15:clr>
            <a:srgbClr val="A4A3A4"/>
          </p15:clr>
        </p15:guide>
        <p15:guide id="5" userDrawn="1">
          <p15:clr>
            <a:srgbClr val="A4A3A4"/>
          </p15:clr>
        </p15:guide>
        <p15:guide id="11" orient="horz" pos="1208" userDrawn="1">
          <p15:clr>
            <a:srgbClr val="A4A3A4"/>
          </p15:clr>
        </p15:guide>
        <p15:guide id="12" orient="horz" pos="3974" userDrawn="1">
          <p15:clr>
            <a:srgbClr val="A4A3A4"/>
          </p15:clr>
        </p15:guide>
        <p15:guide id="14" pos="172" userDrawn="1">
          <p15:clr>
            <a:srgbClr val="A4A3A4"/>
          </p15:clr>
        </p15:guide>
        <p15:guide id="15" pos="6068" userDrawn="1">
          <p15:clr>
            <a:srgbClr val="A4A3A4"/>
          </p15:clr>
        </p15:guide>
        <p15:guide id="16" pos="535" userDrawn="1">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mashita Ryuji" initials="YR" lastIdx="3" clrIdx="0">
    <p:extLst>
      <p:ext uri="{19B8F6BF-5375-455C-9EA6-DF929625EA0E}">
        <p15:presenceInfo xmlns:p15="http://schemas.microsoft.com/office/powerpoint/2012/main" userId="cde3026f0285d8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8DEE"/>
    <a:srgbClr val="419FFF"/>
    <a:srgbClr val="FF7E79"/>
    <a:srgbClr val="FFD579"/>
    <a:srgbClr val="124DB5"/>
    <a:srgbClr val="1756C9"/>
    <a:srgbClr val="4572C8"/>
    <a:srgbClr val="337CC7"/>
    <a:srgbClr val="0D5590"/>
    <a:srgbClr val="75C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44" autoAdjust="0"/>
    <p:restoredTop sz="86396" autoAdjust="0"/>
  </p:normalViewPr>
  <p:slideViewPr>
    <p:cSldViewPr snapToObjects="1">
      <p:cViewPr varScale="1">
        <p:scale>
          <a:sx n="76" d="100"/>
          <a:sy n="76" d="100"/>
        </p:scale>
        <p:origin x="260" y="56"/>
      </p:cViewPr>
      <p:guideLst>
        <p:guide pos="5705"/>
        <p:guide/>
        <p:guide orient="horz" pos="1208"/>
        <p:guide orient="horz" pos="3974"/>
        <p:guide pos="172"/>
        <p:guide pos="6068"/>
        <p:guide pos="535"/>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25" d="100"/>
        <a:sy n="25" d="100"/>
      </p:scale>
      <p:origin x="0" y="0"/>
    </p:cViewPr>
  </p:notesTextViewPr>
  <p:sorterViewPr>
    <p:cViewPr varScale="1">
      <p:scale>
        <a:sx n="1" d="1"/>
        <a:sy n="1" d="1"/>
      </p:scale>
      <p:origin x="0" y="0"/>
    </p:cViewPr>
  </p:sorterViewPr>
  <p:notesViewPr>
    <p:cSldViewPr snapToObjects="1">
      <p:cViewPr varScale="1">
        <p:scale>
          <a:sx n="88" d="100"/>
          <a:sy n="88" d="100"/>
        </p:scale>
        <p:origin x="3618" y="108"/>
      </p:cViewPr>
      <p:guideLst>
        <p:guide orient="horz" pos="3133"/>
        <p:guide pos="2160"/>
      </p:guideLst>
    </p:cSldViewPr>
  </p:notesViewPr>
  <p:gridSpacing cx="72000" cy="720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commentAuthors" Target="commentAuthors.xml"/><Relationship Id="rId49" Type="http://schemas.openxmlformats.org/officeDocument/2006/relationships/presProps" Target="presProps.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4.xml"/><Relationship Id="rId4" Type="http://schemas.openxmlformats.org/officeDocument/2006/relationships/slide" Target="slides/slide5.xml"/><Relationship Id="rId5" Type="http://schemas.openxmlformats.org/officeDocument/2006/relationships/slide" Target="slides/slide6.xml"/><Relationship Id="rId6" Type="http://schemas.openxmlformats.org/officeDocument/2006/relationships/slide" Target="slides/slide8.xml"/><Relationship Id="rId7" Type="http://schemas.openxmlformats.org/officeDocument/2006/relationships/slide" Target="slides/slide9.xml"/><Relationship Id="rId8" Type="http://schemas.openxmlformats.org/officeDocument/2006/relationships/slide" Target="slides/slide11.xml"/><Relationship Id="rId9" Type="http://schemas.openxmlformats.org/officeDocument/2006/relationships/slide" Target="slides/slide21.xml"/><Relationship Id="rId10" Type="http://schemas.openxmlformats.org/officeDocument/2006/relationships/slide" Target="slides/slide26.xml"/><Relationship Id="rId11" Type="http://schemas.openxmlformats.org/officeDocument/2006/relationships/slide" Target="slides/slide29.xml"/><Relationship Id="rId12" Type="http://schemas.openxmlformats.org/officeDocument/2006/relationships/slide" Target="slides/slide39.xml"/><Relationship Id="rId13" Type="http://schemas.openxmlformats.org/officeDocument/2006/relationships/slide" Target="slides/slide41.xml"/><Relationship Id="rId14"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823A828-765A-4E82-BBA9-CCAC49A92B20}"/>
              </a:ext>
            </a:extLst>
          </p:cNvPr>
          <p:cNvSpPr>
            <a:spLocks noGrp="1"/>
          </p:cNvSpPr>
          <p:nvPr>
            <p:ph type="sldNum" sz="quarter" idx="3"/>
          </p:nvPr>
        </p:nvSpPr>
        <p:spPr>
          <a:xfrm>
            <a:off x="3884923" y="9446103"/>
            <a:ext cx="2971982" cy="499586"/>
          </a:xfrm>
          <a:prstGeom prst="rect">
            <a:avLst/>
          </a:prstGeom>
        </p:spPr>
        <p:txBody>
          <a:bodyPr vert="horz" lIns="91440" tIns="45720" rIns="91440" bIns="45720" rtlCol="0" anchor="b"/>
          <a:lstStyle>
            <a:lvl1pPr algn="r">
              <a:defRPr sz="1200"/>
            </a:lvl1pPr>
          </a:lstStyle>
          <a:p>
            <a:fld id="{8FB00805-E5CA-4708-A1D9-B8EEC22EE399}" type="slidenum">
              <a:rPr kumimoji="1" lang="ja-JP" altLang="en-US" b="1" smtClean="0">
                <a:latin typeface="Hiragino Sans W6" panose="020B0400000000000000" pitchFamily="34" charset="-128"/>
              </a:rPr>
              <a:t>‹#›</a:t>
            </a:fld>
            <a:endParaRPr kumimoji="1" lang="ja-JP" altLang="en-US" b="1">
              <a:latin typeface="Hiragino Sans W6" panose="020B0400000000000000" pitchFamily="34" charset="-128"/>
            </a:endParaRPr>
          </a:p>
        </p:txBody>
      </p:sp>
    </p:spTree>
    <p:extLst>
      <p:ext uri="{BB962C8B-B14F-4D97-AF65-F5344CB8AC3E}">
        <p14:creationId xmlns:p14="http://schemas.microsoft.com/office/powerpoint/2010/main" val="18338952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2971800" cy="497284"/>
          </a:xfrm>
          <a:prstGeom prst="rect">
            <a:avLst/>
          </a:prstGeom>
        </p:spPr>
        <p:txBody>
          <a:bodyPr vert="horz" lIns="96005" tIns="48003" rIns="96005" bIns="48003" rtlCol="0"/>
          <a:lstStyle>
            <a:lvl1pPr algn="l">
              <a:defRPr sz="1300"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3" name="日付プレースホルダー 2"/>
          <p:cNvSpPr>
            <a:spLocks noGrp="1"/>
          </p:cNvSpPr>
          <p:nvPr>
            <p:ph type="dt" idx="1"/>
          </p:nvPr>
        </p:nvSpPr>
        <p:spPr>
          <a:xfrm>
            <a:off x="3884613" y="2"/>
            <a:ext cx="2971800" cy="497284"/>
          </a:xfrm>
          <a:prstGeom prst="rect">
            <a:avLst/>
          </a:prstGeom>
        </p:spPr>
        <p:txBody>
          <a:bodyPr vert="horz" lIns="96005" tIns="48003" rIns="96005" bIns="48003" rtlCol="0"/>
          <a:lstStyle>
            <a:lvl1pPr algn="r">
              <a:defRPr sz="1300" b="1" i="0">
                <a:latin typeface="Hiragino Sans W6" panose="020B0400000000000000" pitchFamily="34" charset="-128"/>
                <a:ea typeface="Hiragino Sans W6" panose="020B0400000000000000" pitchFamily="34" charset="-128"/>
              </a:defRPr>
            </a:lvl1pPr>
          </a:lstStyle>
          <a:p>
            <a:fld id="{6BB9EBDC-F040-401C-9425-ED3475333881}" type="datetimeFigureOut">
              <a:rPr kumimoji="1" lang="ja-JP" altLang="en-US" smtClean="0"/>
              <a:pPr/>
              <a:t>2026/1/23</a:t>
            </a:fld>
            <a:endParaRPr kumimoji="1" lang="ja-JP" altLang="en-US" dirty="0"/>
          </a:p>
        </p:txBody>
      </p:sp>
      <p:sp>
        <p:nvSpPr>
          <p:cNvPr id="4" name="スライド イメージ プレースホルダー 3"/>
          <p:cNvSpPr>
            <a:spLocks noGrp="1" noRot="1" noChangeAspect="1"/>
          </p:cNvSpPr>
          <p:nvPr>
            <p:ph type="sldImg" idx="2"/>
          </p:nvPr>
        </p:nvSpPr>
        <p:spPr>
          <a:xfrm>
            <a:off x="735013" y="746125"/>
            <a:ext cx="5387975" cy="3729038"/>
          </a:xfrm>
          <a:prstGeom prst="rect">
            <a:avLst/>
          </a:prstGeom>
          <a:noFill/>
          <a:ln w="12700">
            <a:solidFill>
              <a:prstClr val="black"/>
            </a:solidFill>
          </a:ln>
        </p:spPr>
        <p:txBody>
          <a:bodyPr vert="horz" lIns="96005" tIns="48003" rIns="96005" bIns="48003" rtlCol="0" anchor="ctr"/>
          <a:lstStyle/>
          <a:p>
            <a:endParaRPr lang="ja-JP" altLang="en-US" dirty="0"/>
          </a:p>
        </p:txBody>
      </p:sp>
      <p:sp>
        <p:nvSpPr>
          <p:cNvPr id="5" name="ノート プレースホルダー 4"/>
          <p:cNvSpPr>
            <a:spLocks noGrp="1"/>
          </p:cNvSpPr>
          <p:nvPr>
            <p:ph type="body" sz="quarter" idx="3"/>
          </p:nvPr>
        </p:nvSpPr>
        <p:spPr>
          <a:xfrm>
            <a:off x="685800" y="4724203"/>
            <a:ext cx="5486400" cy="4475560"/>
          </a:xfrm>
          <a:prstGeom prst="rect">
            <a:avLst/>
          </a:prstGeom>
        </p:spPr>
        <p:txBody>
          <a:bodyPr vert="horz" lIns="96005" tIns="48003" rIns="96005" bIns="48003"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1" y="9446679"/>
            <a:ext cx="2971800" cy="497284"/>
          </a:xfrm>
          <a:prstGeom prst="rect">
            <a:avLst/>
          </a:prstGeom>
        </p:spPr>
        <p:txBody>
          <a:bodyPr vert="horz" lIns="96005" tIns="48003" rIns="96005" bIns="48003" rtlCol="0" anchor="b"/>
          <a:lstStyle>
            <a:lvl1pPr algn="l">
              <a:defRPr sz="1300"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9446679"/>
            <a:ext cx="2971800" cy="497284"/>
          </a:xfrm>
          <a:prstGeom prst="rect">
            <a:avLst/>
          </a:prstGeom>
        </p:spPr>
        <p:txBody>
          <a:bodyPr vert="horz" lIns="96005" tIns="48003" rIns="96005" bIns="48003" rtlCol="0" anchor="b"/>
          <a:lstStyle>
            <a:lvl1pPr algn="r">
              <a:defRPr sz="1300" b="1" i="0">
                <a:latin typeface="Hiragino Sans W6" panose="020B0400000000000000" pitchFamily="34" charset="-128"/>
                <a:ea typeface="Hiragino Sans W6" panose="020B0400000000000000" pitchFamily="34" charset="-128"/>
              </a:defRPr>
            </a:lvl1pPr>
          </a:lstStyle>
          <a:p>
            <a:fld id="{80E51EF6-9D4B-4F1A-AEEC-E5D7D9C4E26C}" type="slidenum">
              <a:rPr kumimoji="1" lang="ja-JP" altLang="en-US" smtClean="0"/>
              <a:pPr/>
              <a:t>‹#›</a:t>
            </a:fld>
            <a:endParaRPr kumimoji="1" lang="ja-JP" altLang="en-US" dirty="0"/>
          </a:p>
        </p:txBody>
      </p:sp>
    </p:spTree>
    <p:extLst>
      <p:ext uri="{BB962C8B-B14F-4D97-AF65-F5344CB8AC3E}">
        <p14:creationId xmlns:p14="http://schemas.microsoft.com/office/powerpoint/2010/main" val="1065193545"/>
      </p:ext>
    </p:extLst>
  </p:cSld>
  <p:clrMap bg1="lt1" tx1="dk1" bg2="lt2" tx2="dk2" accent1="accent1" accent2="accent2" accent3="accent3" accent4="accent4" accent5="accent5" accent6="accent6" hlink="hlink" folHlink="folHlink"/>
  <p:hf hdr="0" ftr="0" dt="0"/>
  <p:notesStyle>
    <a:lvl1pPr marL="0" algn="l" defTabSz="945990" rtl="0" eaLnBrk="1" latinLnBrk="0" hangingPunct="1">
      <a:defRPr kumimoji="1" sz="1242" b="1" i="0" kern="1200">
        <a:solidFill>
          <a:schemeClr val="tx1"/>
        </a:solidFill>
        <a:latin typeface="Hiragino Sans W6" panose="020B0400000000000000" pitchFamily="34" charset="-128"/>
        <a:ea typeface="Hiragino Sans W6" panose="020B0400000000000000" pitchFamily="34" charset="-128"/>
        <a:cs typeface="+mn-cs"/>
      </a:defRPr>
    </a:lvl1pPr>
    <a:lvl2pPr marL="472996" algn="l" defTabSz="945990" rtl="0" eaLnBrk="1" latinLnBrk="0" hangingPunct="1">
      <a:defRPr kumimoji="1" sz="1242" b="1" i="0" kern="1200">
        <a:solidFill>
          <a:schemeClr val="tx1"/>
        </a:solidFill>
        <a:latin typeface="Hiragino Sans W6" panose="020B0400000000000000" pitchFamily="34" charset="-128"/>
        <a:ea typeface="Hiragino Sans W6" panose="020B0400000000000000" pitchFamily="34" charset="-128"/>
        <a:cs typeface="+mn-cs"/>
      </a:defRPr>
    </a:lvl2pPr>
    <a:lvl3pPr marL="945990" algn="l" defTabSz="945990" rtl="0" eaLnBrk="1" latinLnBrk="0" hangingPunct="1">
      <a:defRPr kumimoji="1" sz="1242" b="1" i="0" kern="1200">
        <a:solidFill>
          <a:schemeClr val="tx1"/>
        </a:solidFill>
        <a:latin typeface="Hiragino Sans W6" panose="020B0400000000000000" pitchFamily="34" charset="-128"/>
        <a:ea typeface="Hiragino Sans W6" panose="020B0400000000000000" pitchFamily="34" charset="-128"/>
        <a:cs typeface="+mn-cs"/>
      </a:defRPr>
    </a:lvl3pPr>
    <a:lvl4pPr marL="1418986" algn="l" defTabSz="945990" rtl="0" eaLnBrk="1" latinLnBrk="0" hangingPunct="1">
      <a:defRPr kumimoji="1" sz="1242" b="1" i="0" kern="1200">
        <a:solidFill>
          <a:schemeClr val="tx1"/>
        </a:solidFill>
        <a:latin typeface="Hiragino Sans W6" panose="020B0400000000000000" pitchFamily="34" charset="-128"/>
        <a:ea typeface="Hiragino Sans W6" panose="020B0400000000000000" pitchFamily="34" charset="-128"/>
        <a:cs typeface="+mn-cs"/>
      </a:defRPr>
    </a:lvl4pPr>
    <a:lvl5pPr marL="1891980" algn="l" defTabSz="945990" rtl="0" eaLnBrk="1" latinLnBrk="0" hangingPunct="1">
      <a:defRPr kumimoji="1" sz="1242" b="1" i="0" kern="1200">
        <a:solidFill>
          <a:schemeClr val="tx1"/>
        </a:solidFill>
        <a:latin typeface="Hiragino Sans W6" panose="020B0400000000000000" pitchFamily="34" charset="-128"/>
        <a:ea typeface="Hiragino Sans W6" panose="020B0400000000000000" pitchFamily="34" charset="-128"/>
        <a:cs typeface="+mn-cs"/>
      </a:defRPr>
    </a:lvl5pPr>
    <a:lvl6pPr marL="2364976" algn="l" defTabSz="945990" rtl="0" eaLnBrk="1" latinLnBrk="0" hangingPunct="1">
      <a:defRPr kumimoji="1" sz="1242" kern="1200">
        <a:solidFill>
          <a:schemeClr val="tx1"/>
        </a:solidFill>
        <a:latin typeface="+mn-lt"/>
        <a:ea typeface="+mn-ea"/>
        <a:cs typeface="+mn-cs"/>
      </a:defRPr>
    </a:lvl6pPr>
    <a:lvl7pPr marL="2837971" algn="l" defTabSz="945990" rtl="0" eaLnBrk="1" latinLnBrk="0" hangingPunct="1">
      <a:defRPr kumimoji="1" sz="1242" kern="1200">
        <a:solidFill>
          <a:schemeClr val="tx1"/>
        </a:solidFill>
        <a:latin typeface="+mn-lt"/>
        <a:ea typeface="+mn-ea"/>
        <a:cs typeface="+mn-cs"/>
      </a:defRPr>
    </a:lvl7pPr>
    <a:lvl8pPr marL="3310966" algn="l" defTabSz="945990" rtl="0" eaLnBrk="1" latinLnBrk="0" hangingPunct="1">
      <a:defRPr kumimoji="1" sz="1242" kern="1200">
        <a:solidFill>
          <a:schemeClr val="tx1"/>
        </a:solidFill>
        <a:latin typeface="+mn-lt"/>
        <a:ea typeface="+mn-ea"/>
        <a:cs typeface="+mn-cs"/>
      </a:defRPr>
    </a:lvl8pPr>
    <a:lvl9pPr marL="3783961" algn="l" defTabSz="945990" rtl="0" eaLnBrk="1" latinLnBrk="0" hangingPunct="1">
      <a:defRPr kumimoji="1" sz="124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1</a:t>
            </a:fld>
            <a:endParaRPr kumimoji="1" lang="ja-JP" altLang="en-US" dirty="0"/>
          </a:p>
        </p:txBody>
      </p:sp>
    </p:spTree>
    <p:extLst>
      <p:ext uri="{BB962C8B-B14F-4D97-AF65-F5344CB8AC3E}">
        <p14:creationId xmlns:p14="http://schemas.microsoft.com/office/powerpoint/2010/main" val="122994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11</a:t>
            </a:fld>
            <a:endParaRPr kumimoji="1" lang="ja-JP" altLang="en-US" dirty="0"/>
          </a:p>
        </p:txBody>
      </p:sp>
    </p:spTree>
    <p:extLst>
      <p:ext uri="{BB962C8B-B14F-4D97-AF65-F5344CB8AC3E}">
        <p14:creationId xmlns:p14="http://schemas.microsoft.com/office/powerpoint/2010/main" val="1570887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13</a:t>
            </a:fld>
            <a:endParaRPr kumimoji="1" lang="ja-JP" altLang="en-US" dirty="0"/>
          </a:p>
        </p:txBody>
      </p:sp>
    </p:spTree>
    <p:extLst>
      <p:ext uri="{BB962C8B-B14F-4D97-AF65-F5344CB8AC3E}">
        <p14:creationId xmlns:p14="http://schemas.microsoft.com/office/powerpoint/2010/main" val="1462385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03E4-F023-01FB-6735-C57066AFBE3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1B1EA32-BD5D-911E-FE71-8DED2AA20F3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AD0EA7F-1BB5-4D29-BD88-3E1ADE37302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92C50-9687-9ADF-0626-432A1FAC007C}"/>
              </a:ext>
            </a:extLst>
          </p:cNvPr>
          <p:cNvSpPr>
            <a:spLocks noGrp="1"/>
          </p:cNvSpPr>
          <p:nvPr>
            <p:ph type="sldNum" sz="quarter" idx="5"/>
          </p:nvPr>
        </p:nvSpPr>
        <p:spPr/>
        <p:txBody>
          <a:bodyPr/>
          <a:lstStyle/>
          <a:p>
            <a:fld id="{80E51EF6-9D4B-4F1A-AEEC-E5D7D9C4E26C}" type="slidenum">
              <a:rPr kumimoji="1" lang="ja-JP" altLang="en-US" smtClean="0"/>
              <a:pPr/>
              <a:t>14</a:t>
            </a:fld>
            <a:endParaRPr kumimoji="1" lang="ja-JP" altLang="en-US" dirty="0"/>
          </a:p>
        </p:txBody>
      </p:sp>
    </p:spTree>
    <p:extLst>
      <p:ext uri="{BB962C8B-B14F-4D97-AF65-F5344CB8AC3E}">
        <p14:creationId xmlns:p14="http://schemas.microsoft.com/office/powerpoint/2010/main" val="424483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89EE8-C362-D259-1252-1628F493763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1BC3BF-B650-EAFB-7936-513D4E22EF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221090-DAC8-CECA-A9D8-94AEF764538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18C392A-13B2-3BCD-3A3C-6D27E86C64D1}"/>
              </a:ext>
            </a:extLst>
          </p:cNvPr>
          <p:cNvSpPr>
            <a:spLocks noGrp="1"/>
          </p:cNvSpPr>
          <p:nvPr>
            <p:ph type="sldNum" sz="quarter" idx="5"/>
          </p:nvPr>
        </p:nvSpPr>
        <p:spPr/>
        <p:txBody>
          <a:bodyPr/>
          <a:lstStyle/>
          <a:p>
            <a:fld id="{80E51EF6-9D4B-4F1A-AEEC-E5D7D9C4E26C}" type="slidenum">
              <a:rPr kumimoji="1" lang="ja-JP" altLang="en-US" smtClean="0"/>
              <a:pPr/>
              <a:t>15</a:t>
            </a:fld>
            <a:endParaRPr kumimoji="1" lang="ja-JP" altLang="en-US" dirty="0"/>
          </a:p>
        </p:txBody>
      </p:sp>
    </p:spTree>
    <p:extLst>
      <p:ext uri="{BB962C8B-B14F-4D97-AF65-F5344CB8AC3E}">
        <p14:creationId xmlns:p14="http://schemas.microsoft.com/office/powerpoint/2010/main" val="1521957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69B20-2EDC-B468-8E70-F08F9A6EF3F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3CD4F4-4D7E-BBDF-FB9A-9A0EC9344C5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45369F-6DBC-7BF6-C480-41379AF922D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F7464DC-01B1-713A-56F6-A07C93086307}"/>
              </a:ext>
            </a:extLst>
          </p:cNvPr>
          <p:cNvSpPr>
            <a:spLocks noGrp="1"/>
          </p:cNvSpPr>
          <p:nvPr>
            <p:ph type="sldNum" sz="quarter" idx="5"/>
          </p:nvPr>
        </p:nvSpPr>
        <p:spPr/>
        <p:txBody>
          <a:bodyPr/>
          <a:lstStyle/>
          <a:p>
            <a:fld id="{80E51EF6-9D4B-4F1A-AEEC-E5D7D9C4E26C}" type="slidenum">
              <a:rPr kumimoji="1" lang="ja-JP" altLang="en-US" smtClean="0"/>
              <a:pPr/>
              <a:t>16</a:t>
            </a:fld>
            <a:endParaRPr kumimoji="1" lang="ja-JP" altLang="en-US" dirty="0"/>
          </a:p>
        </p:txBody>
      </p:sp>
    </p:spTree>
    <p:extLst>
      <p:ext uri="{BB962C8B-B14F-4D97-AF65-F5344CB8AC3E}">
        <p14:creationId xmlns:p14="http://schemas.microsoft.com/office/powerpoint/2010/main" val="1366280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CF16-7B85-82E1-E53A-24AA9A7974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31AC33-7697-121A-5036-150BB766F1D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E778FF3-C89E-B069-4EEE-AC38605D87E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C24F88-F8E8-1F88-6F05-C4B1F59D06FE}"/>
              </a:ext>
            </a:extLst>
          </p:cNvPr>
          <p:cNvSpPr>
            <a:spLocks noGrp="1"/>
          </p:cNvSpPr>
          <p:nvPr>
            <p:ph type="sldNum" sz="quarter" idx="5"/>
          </p:nvPr>
        </p:nvSpPr>
        <p:spPr/>
        <p:txBody>
          <a:bodyPr/>
          <a:lstStyle/>
          <a:p>
            <a:fld id="{80E51EF6-9D4B-4F1A-AEEC-E5D7D9C4E26C}" type="slidenum">
              <a:rPr kumimoji="1" lang="ja-JP" altLang="en-US" smtClean="0"/>
              <a:pPr/>
              <a:t>17</a:t>
            </a:fld>
            <a:endParaRPr kumimoji="1" lang="ja-JP" altLang="en-US" dirty="0"/>
          </a:p>
        </p:txBody>
      </p:sp>
    </p:spTree>
    <p:extLst>
      <p:ext uri="{BB962C8B-B14F-4D97-AF65-F5344CB8AC3E}">
        <p14:creationId xmlns:p14="http://schemas.microsoft.com/office/powerpoint/2010/main" val="4073776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18</a:t>
            </a:fld>
            <a:endParaRPr kumimoji="1" lang="ja-JP" altLang="en-US" dirty="0"/>
          </a:p>
        </p:txBody>
      </p:sp>
    </p:spTree>
    <p:extLst>
      <p:ext uri="{BB962C8B-B14F-4D97-AF65-F5344CB8AC3E}">
        <p14:creationId xmlns:p14="http://schemas.microsoft.com/office/powerpoint/2010/main" val="1372290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5E215-E5A3-3FE1-2517-DF6063D23D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786D1B-ACD5-CF23-70E7-AE57E9CBE4F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6E2DDA95-155F-328C-F436-698EAAD894A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4D56D60-FF3F-5F77-501E-93579A3A296B}"/>
              </a:ext>
            </a:extLst>
          </p:cNvPr>
          <p:cNvSpPr>
            <a:spLocks noGrp="1"/>
          </p:cNvSpPr>
          <p:nvPr>
            <p:ph type="sldNum" sz="quarter" idx="5"/>
          </p:nvPr>
        </p:nvSpPr>
        <p:spPr/>
        <p:txBody>
          <a:bodyPr/>
          <a:lstStyle/>
          <a:p>
            <a:fld id="{80E51EF6-9D4B-4F1A-AEEC-E5D7D9C4E26C}" type="slidenum">
              <a:rPr kumimoji="1" lang="ja-JP" altLang="en-US" smtClean="0"/>
              <a:pPr/>
              <a:t>20</a:t>
            </a:fld>
            <a:endParaRPr kumimoji="1" lang="ja-JP" altLang="en-US" dirty="0"/>
          </a:p>
        </p:txBody>
      </p:sp>
    </p:spTree>
    <p:extLst>
      <p:ext uri="{BB962C8B-B14F-4D97-AF65-F5344CB8AC3E}">
        <p14:creationId xmlns:p14="http://schemas.microsoft.com/office/powerpoint/2010/main" val="1948403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21</a:t>
            </a:fld>
            <a:endParaRPr kumimoji="1" lang="ja-JP" altLang="en-US" dirty="0"/>
          </a:p>
        </p:txBody>
      </p:sp>
    </p:spTree>
    <p:extLst>
      <p:ext uri="{BB962C8B-B14F-4D97-AF65-F5344CB8AC3E}">
        <p14:creationId xmlns:p14="http://schemas.microsoft.com/office/powerpoint/2010/main" val="158439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22</a:t>
            </a:fld>
            <a:endParaRPr kumimoji="1" lang="ja-JP" altLang="en-US" dirty="0"/>
          </a:p>
        </p:txBody>
      </p:sp>
    </p:spTree>
    <p:extLst>
      <p:ext uri="{BB962C8B-B14F-4D97-AF65-F5344CB8AC3E}">
        <p14:creationId xmlns:p14="http://schemas.microsoft.com/office/powerpoint/2010/main" val="1104255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738C3-DC7A-BB7D-E530-3F7D5917D2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D5A1F8E-4AF7-B63A-A255-DDD165F53A5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337EC8A-5F56-9045-A6A3-FC71EFC7893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5FAB889-F577-6AD3-1D76-51F54BB7BA69}"/>
              </a:ext>
            </a:extLst>
          </p:cNvPr>
          <p:cNvSpPr>
            <a:spLocks noGrp="1"/>
          </p:cNvSpPr>
          <p:nvPr>
            <p:ph type="sldNum" sz="quarter" idx="5"/>
          </p:nvPr>
        </p:nvSpPr>
        <p:spPr/>
        <p:txBody>
          <a:bodyPr/>
          <a:lstStyle/>
          <a:p>
            <a:fld id="{80E51EF6-9D4B-4F1A-AEEC-E5D7D9C4E26C}" type="slidenum">
              <a:rPr kumimoji="1" lang="ja-JP" altLang="en-US" smtClean="0"/>
              <a:pPr/>
              <a:t>2</a:t>
            </a:fld>
            <a:endParaRPr kumimoji="1" lang="ja-JP" altLang="en-US" dirty="0"/>
          </a:p>
        </p:txBody>
      </p:sp>
    </p:spTree>
    <p:extLst>
      <p:ext uri="{BB962C8B-B14F-4D97-AF65-F5344CB8AC3E}">
        <p14:creationId xmlns:p14="http://schemas.microsoft.com/office/powerpoint/2010/main" val="384396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24</a:t>
            </a:fld>
            <a:endParaRPr kumimoji="1" lang="ja-JP" altLang="en-US" dirty="0"/>
          </a:p>
        </p:txBody>
      </p:sp>
    </p:spTree>
    <p:extLst>
      <p:ext uri="{BB962C8B-B14F-4D97-AF65-F5344CB8AC3E}">
        <p14:creationId xmlns:p14="http://schemas.microsoft.com/office/powerpoint/2010/main" val="1053291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5E215-E5A3-3FE1-2517-DF6063D23D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786D1B-ACD5-CF23-70E7-AE57E9CBE4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E2DDA95-155F-328C-F436-698EAAD894A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4D56D60-FF3F-5F77-501E-93579A3A296B}"/>
              </a:ext>
            </a:extLst>
          </p:cNvPr>
          <p:cNvSpPr>
            <a:spLocks noGrp="1"/>
          </p:cNvSpPr>
          <p:nvPr>
            <p:ph type="sldNum" sz="quarter" idx="5"/>
          </p:nvPr>
        </p:nvSpPr>
        <p:spPr/>
        <p:txBody>
          <a:bodyPr/>
          <a:lstStyle/>
          <a:p>
            <a:fld id="{80E51EF6-9D4B-4F1A-AEEC-E5D7D9C4E26C}" type="slidenum">
              <a:rPr kumimoji="1" lang="ja-JP" altLang="en-US" smtClean="0"/>
              <a:pPr/>
              <a:t>25</a:t>
            </a:fld>
            <a:endParaRPr kumimoji="1" lang="ja-JP" altLang="en-US" dirty="0"/>
          </a:p>
        </p:txBody>
      </p:sp>
    </p:spTree>
    <p:extLst>
      <p:ext uri="{BB962C8B-B14F-4D97-AF65-F5344CB8AC3E}">
        <p14:creationId xmlns:p14="http://schemas.microsoft.com/office/powerpoint/2010/main" val="1948403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26</a:t>
            </a:fld>
            <a:endParaRPr kumimoji="1" lang="ja-JP" altLang="en-US" dirty="0"/>
          </a:p>
        </p:txBody>
      </p:sp>
    </p:spTree>
    <p:extLst>
      <p:ext uri="{BB962C8B-B14F-4D97-AF65-F5344CB8AC3E}">
        <p14:creationId xmlns:p14="http://schemas.microsoft.com/office/powerpoint/2010/main" val="1550089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27</a:t>
            </a:fld>
            <a:endParaRPr kumimoji="1" lang="ja-JP" altLang="en-US" dirty="0"/>
          </a:p>
        </p:txBody>
      </p:sp>
    </p:spTree>
    <p:extLst>
      <p:ext uri="{BB962C8B-B14F-4D97-AF65-F5344CB8AC3E}">
        <p14:creationId xmlns:p14="http://schemas.microsoft.com/office/powerpoint/2010/main" val="2677903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28</a:t>
            </a:fld>
            <a:endParaRPr kumimoji="1" lang="ja-JP" altLang="en-US" dirty="0"/>
          </a:p>
        </p:txBody>
      </p:sp>
    </p:spTree>
    <p:extLst>
      <p:ext uri="{BB962C8B-B14F-4D97-AF65-F5344CB8AC3E}">
        <p14:creationId xmlns:p14="http://schemas.microsoft.com/office/powerpoint/2010/main" val="1921793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07AEF543-35CD-B68D-28D1-53E93EECFCDC}"/>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7378FECA-A278-3BCC-D4BD-B373F48976F8}"/>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DFF5A612-2A93-7B9A-AF0E-BBA0C58C9E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091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3BD1A968-9A62-FB9D-8060-D7FD71774971}"/>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379A3579-F402-4017-78D9-1FFB39353903}"/>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3D835E58-FE0F-7999-085B-61071C9DAE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9217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3ECAD601-6A5B-505B-3E59-84A013DAC7CB}"/>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FF126512-248F-267A-994E-D259120E3AB5}"/>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48D856A0-E034-5C05-07DD-D705C0CD94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7031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AEF4AE73-4B91-0374-CEC9-8724572E6ABE}"/>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5B9069D0-B264-39EA-2852-5735213C8EAD}"/>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FE5CE8D9-746C-7704-1D85-B5B8C063FE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7594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34</a:t>
            </a:fld>
            <a:endParaRPr kumimoji="1" lang="ja-JP" altLang="en-US" dirty="0"/>
          </a:p>
        </p:txBody>
      </p:sp>
    </p:spTree>
    <p:extLst>
      <p:ext uri="{BB962C8B-B14F-4D97-AF65-F5344CB8AC3E}">
        <p14:creationId xmlns:p14="http://schemas.microsoft.com/office/powerpoint/2010/main" val="156061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03882-DA90-76DE-975F-2E8DA02E71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3B828CA-21F4-0BBC-4205-E5E85ED20B1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812565C-5E01-560B-4AEE-4EFCD2E1D16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214D331-DE93-CBE1-CC0E-4DBBD3ECD1FA}"/>
              </a:ext>
            </a:extLst>
          </p:cNvPr>
          <p:cNvSpPr>
            <a:spLocks noGrp="1"/>
          </p:cNvSpPr>
          <p:nvPr>
            <p:ph type="sldNum" sz="quarter" idx="5"/>
          </p:nvPr>
        </p:nvSpPr>
        <p:spPr/>
        <p:txBody>
          <a:bodyPr/>
          <a:lstStyle/>
          <a:p>
            <a:fld id="{80E51EF6-9D4B-4F1A-AEEC-E5D7D9C4E26C}" type="slidenum">
              <a:rPr kumimoji="1" lang="ja-JP" altLang="en-US" smtClean="0"/>
              <a:pPr/>
              <a:t>3</a:t>
            </a:fld>
            <a:endParaRPr kumimoji="1" lang="ja-JP" altLang="en-US" dirty="0"/>
          </a:p>
        </p:txBody>
      </p:sp>
    </p:spTree>
    <p:extLst>
      <p:ext uri="{BB962C8B-B14F-4D97-AF65-F5344CB8AC3E}">
        <p14:creationId xmlns:p14="http://schemas.microsoft.com/office/powerpoint/2010/main" val="1620530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14A5E2B0-DB8F-BF7D-940A-D52184109B39}"/>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5ECC0A4D-B0CD-CD5C-3FBD-6B3B955B6802}"/>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F3D483B7-CE4D-C775-97A6-18D33C7BF5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9106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191158A6-B1F2-D7D2-B4D9-63EDC8E6F22C}"/>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146832A5-7047-195E-D650-7C4DF437E214}"/>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075A441E-11B6-BCDF-4F00-56469001D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817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39</a:t>
            </a:fld>
            <a:endParaRPr kumimoji="1" lang="ja-JP" altLang="en-US" dirty="0"/>
          </a:p>
        </p:txBody>
      </p:sp>
    </p:spTree>
    <p:extLst>
      <p:ext uri="{BB962C8B-B14F-4D97-AF65-F5344CB8AC3E}">
        <p14:creationId xmlns:p14="http://schemas.microsoft.com/office/powerpoint/2010/main" val="1862142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40</a:t>
            </a:fld>
            <a:endParaRPr kumimoji="1" lang="ja-JP" altLang="en-US" dirty="0"/>
          </a:p>
        </p:txBody>
      </p:sp>
    </p:spTree>
    <p:extLst>
      <p:ext uri="{BB962C8B-B14F-4D97-AF65-F5344CB8AC3E}">
        <p14:creationId xmlns:p14="http://schemas.microsoft.com/office/powerpoint/2010/main" val="1459112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42</a:t>
            </a:fld>
            <a:endParaRPr kumimoji="1" lang="ja-JP" altLang="en-US" dirty="0"/>
          </a:p>
        </p:txBody>
      </p:sp>
    </p:spTree>
    <p:extLst>
      <p:ext uri="{BB962C8B-B14F-4D97-AF65-F5344CB8AC3E}">
        <p14:creationId xmlns:p14="http://schemas.microsoft.com/office/powerpoint/2010/main" val="1838885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150000"/>
              </a:lnSpc>
            </a:pPr>
            <a:endParaRPr kumimoji="1" lang="ja-JP" altLang="en-US">
              <a:latin typeface="Meiryo" panose="020B0604030504040204" pitchFamily="34" charset="-128"/>
              <a:ea typeface="Meiryo" panose="020B0604030504040204" pitchFamily="34" charset="-128"/>
            </a:endParaRPr>
          </a:p>
        </p:txBody>
      </p:sp>
      <p:sp>
        <p:nvSpPr>
          <p:cNvPr id="4" name="スライド番号プレースホルダー 3"/>
          <p:cNvSpPr>
            <a:spLocks noGrp="1"/>
          </p:cNvSpPr>
          <p:nvPr>
            <p:ph type="sldNum" sz="quarter" idx="5"/>
          </p:nvPr>
        </p:nvSpPr>
        <p:spPr/>
        <p:txBody>
          <a:bodyPr/>
          <a:lstStyle/>
          <a:p>
            <a:fld id="{80E51EF6-9D4B-4F1A-AEEC-E5D7D9C4E26C}" type="slidenum">
              <a:rPr kumimoji="1" lang="ja-JP" altLang="en-US" smtClean="0"/>
              <a:pPr/>
              <a:t>4</a:t>
            </a:fld>
            <a:endParaRPr kumimoji="1" lang="ja-JP" altLang="en-US" dirty="0"/>
          </a:p>
        </p:txBody>
      </p:sp>
    </p:spTree>
    <p:extLst>
      <p:ext uri="{BB962C8B-B14F-4D97-AF65-F5344CB8AC3E}">
        <p14:creationId xmlns:p14="http://schemas.microsoft.com/office/powerpoint/2010/main" val="1563172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322F2-7D95-D2D6-DEB3-507B37370A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1E0971D-CCA3-754C-52FE-5F5F555DF6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78CDE7B-D8B2-69AF-5DD9-D911F8CE1AA5}"/>
              </a:ext>
            </a:extLst>
          </p:cNvPr>
          <p:cNvSpPr>
            <a:spLocks noGrp="1"/>
          </p:cNvSpPr>
          <p:nvPr>
            <p:ph type="body" idx="1"/>
          </p:nvPr>
        </p:nvSpPr>
        <p:spPr/>
        <p:txBody>
          <a:bodyPr/>
          <a:lstStyle/>
          <a:p>
            <a:pPr>
              <a:lnSpc>
                <a:spcPct val="150000"/>
              </a:lnSpc>
            </a:pPr>
            <a:endParaRPr kumimoji="1" lang="ja-JP" altLang="en-US">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FA2C2D83-C6B8-9498-D7FB-00930CD12532}"/>
              </a:ext>
            </a:extLst>
          </p:cNvPr>
          <p:cNvSpPr>
            <a:spLocks noGrp="1"/>
          </p:cNvSpPr>
          <p:nvPr>
            <p:ph type="sldNum" sz="quarter" idx="5"/>
          </p:nvPr>
        </p:nvSpPr>
        <p:spPr/>
        <p:txBody>
          <a:bodyPr/>
          <a:lstStyle/>
          <a:p>
            <a:fld id="{80E51EF6-9D4B-4F1A-AEEC-E5D7D9C4E26C}" type="slidenum">
              <a:rPr kumimoji="1" lang="ja-JP" altLang="en-US" smtClean="0"/>
              <a:pPr/>
              <a:t>5</a:t>
            </a:fld>
            <a:endParaRPr kumimoji="1" lang="ja-JP" altLang="en-US" dirty="0"/>
          </a:p>
        </p:txBody>
      </p:sp>
    </p:spTree>
    <p:extLst>
      <p:ext uri="{BB962C8B-B14F-4D97-AF65-F5344CB8AC3E}">
        <p14:creationId xmlns:p14="http://schemas.microsoft.com/office/powerpoint/2010/main" val="388612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9F1D1091-EF2A-4869-47C5-DAE0B72825AB}"/>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8B019978-0BCE-0079-45CE-A0B76A304CDE}"/>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C5886114-A2AF-BBE7-1BAE-A36B5F5328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30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CF5AE-5FA8-F69D-3471-7AD1C97DDC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13F1E60-D6C4-6D7C-3917-E7CFCE431C6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E210C6-FDF2-5E4E-6B31-ECB937131698}"/>
              </a:ext>
            </a:extLst>
          </p:cNvPr>
          <p:cNvSpPr>
            <a:spLocks noGrp="1"/>
          </p:cNvSpPr>
          <p:nvPr>
            <p:ph type="body" idx="1"/>
          </p:nvPr>
        </p:nvSpPr>
        <p:spPr/>
        <p:txBody>
          <a:bodyPr/>
          <a:lstStyle/>
          <a:p>
            <a:pPr>
              <a:lnSpc>
                <a:spcPct val="150000"/>
              </a:lnSpc>
            </a:pPr>
            <a:endParaRPr kumimoji="1" lang="ja-JP" altLang="en-US">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8B26F968-4270-7868-BFDF-C6B49F23DF66}"/>
              </a:ext>
            </a:extLst>
          </p:cNvPr>
          <p:cNvSpPr>
            <a:spLocks noGrp="1"/>
          </p:cNvSpPr>
          <p:nvPr>
            <p:ph type="sldNum" sz="quarter" idx="5"/>
          </p:nvPr>
        </p:nvSpPr>
        <p:spPr/>
        <p:txBody>
          <a:bodyPr/>
          <a:lstStyle/>
          <a:p>
            <a:fld id="{80E51EF6-9D4B-4F1A-AEEC-E5D7D9C4E26C}" type="slidenum">
              <a:rPr kumimoji="1" lang="ja-JP" altLang="en-US" smtClean="0"/>
              <a:pPr/>
              <a:t>8</a:t>
            </a:fld>
            <a:endParaRPr kumimoji="1" lang="ja-JP" altLang="en-US" dirty="0"/>
          </a:p>
        </p:txBody>
      </p:sp>
    </p:spTree>
    <p:extLst>
      <p:ext uri="{BB962C8B-B14F-4D97-AF65-F5344CB8AC3E}">
        <p14:creationId xmlns:p14="http://schemas.microsoft.com/office/powerpoint/2010/main" val="2462623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6DCD0-E93F-5F9C-831D-5791B44AAF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EBD5E01-1862-0379-28EE-57E1D468899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9C53170-CD5C-0A84-83C6-087571B36733}"/>
              </a:ext>
            </a:extLst>
          </p:cNvPr>
          <p:cNvSpPr>
            <a:spLocks noGrp="1"/>
          </p:cNvSpPr>
          <p:nvPr>
            <p:ph type="body" idx="1"/>
          </p:nvPr>
        </p:nvSpPr>
        <p:spPr/>
        <p:txBody>
          <a:bodyPr/>
          <a:lstStyle/>
          <a:p>
            <a:pPr>
              <a:lnSpc>
                <a:spcPct val="150000"/>
              </a:lnSpc>
            </a:pPr>
            <a:endParaRPr kumimoji="1" lang="ja-JP" altLang="en-US">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3E2FC87B-DBB3-1C98-74DE-235E301BA192}"/>
              </a:ext>
            </a:extLst>
          </p:cNvPr>
          <p:cNvSpPr>
            <a:spLocks noGrp="1"/>
          </p:cNvSpPr>
          <p:nvPr>
            <p:ph type="sldNum" sz="quarter" idx="5"/>
          </p:nvPr>
        </p:nvSpPr>
        <p:spPr/>
        <p:txBody>
          <a:bodyPr/>
          <a:lstStyle/>
          <a:p>
            <a:fld id="{80E51EF6-9D4B-4F1A-AEEC-E5D7D9C4E26C}" type="slidenum">
              <a:rPr kumimoji="1" lang="ja-JP" altLang="en-US" smtClean="0"/>
              <a:pPr/>
              <a:t>9</a:t>
            </a:fld>
            <a:endParaRPr kumimoji="1" lang="ja-JP" altLang="en-US" dirty="0"/>
          </a:p>
        </p:txBody>
      </p:sp>
    </p:spTree>
    <p:extLst>
      <p:ext uri="{BB962C8B-B14F-4D97-AF65-F5344CB8AC3E}">
        <p14:creationId xmlns:p14="http://schemas.microsoft.com/office/powerpoint/2010/main" val="1083986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00593F5F-D0A8-111D-DA1A-D61C9C7E25DE}"/>
            </a:ext>
          </a:extLst>
        </p:cNvPr>
        <p:cNvGrpSpPr/>
        <p:nvPr/>
      </p:nvGrpSpPr>
      <p:grpSpPr>
        <a:xfrm>
          <a:off x="0" y="0"/>
          <a:ext cx="0" cy="0"/>
          <a:chOff x="0" y="0"/>
          <a:chExt cx="0" cy="0"/>
        </a:xfrm>
      </p:grpSpPr>
      <p:sp>
        <p:nvSpPr>
          <p:cNvPr id="264" name="Google Shape;264;g15b72d14005_0_21:notes">
            <a:extLst>
              <a:ext uri="{FF2B5EF4-FFF2-40B4-BE49-F238E27FC236}">
                <a16:creationId xmlns:a16="http://schemas.microsoft.com/office/drawing/2014/main" id="{F5DC89E4-F09F-E654-8A91-B5CBDD21489A}"/>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b72d14005_0_21:notes">
            <a:extLst>
              <a:ext uri="{FF2B5EF4-FFF2-40B4-BE49-F238E27FC236}">
                <a16:creationId xmlns:a16="http://schemas.microsoft.com/office/drawing/2014/main" id="{1A730AA2-E1B2-EA26-7D7E-7A3F5131C6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935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142066-CC27-4CB4-A8F6-279DFDF6A4E2}"/>
              </a:ext>
            </a:extLst>
          </p:cNvPr>
          <p:cNvSpPr>
            <a:spLocks noGrp="1"/>
          </p:cNvSpPr>
          <p:nvPr>
            <p:ph type="title" hasCustomPrompt="1"/>
          </p:nvPr>
        </p:nvSpPr>
        <p:spPr/>
        <p:txBody>
          <a:bodyPr/>
          <a:lstStyle>
            <a:lvl1pPr>
              <a:defRPr b="1" i="0">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テキスト プレースホルダー 2">
            <a:extLst>
              <a:ext uri="{FF2B5EF4-FFF2-40B4-BE49-F238E27FC236}">
                <a16:creationId xmlns:a16="http://schemas.microsoft.com/office/drawing/2014/main" id="{3FF74B41-A1A6-4E6B-8906-8BFCEB168AFF}"/>
              </a:ext>
            </a:extLst>
          </p:cNvPr>
          <p:cNvSpPr>
            <a:spLocks noGrp="1"/>
          </p:cNvSpPr>
          <p:nvPr>
            <p:ph type="body" idx="1" hasCustomPrompt="1"/>
          </p:nvPr>
        </p:nvSpPr>
        <p:spPr>
          <a:xfrm>
            <a:off x="273000" y="1064025"/>
            <a:ext cx="9360000" cy="2799100"/>
          </a:xfrm>
        </p:spPr>
        <p:txBody>
          <a:bodyPr/>
          <a:lstStyle>
            <a:lvl1pPr>
              <a:defRPr b="1" i="0">
                <a:latin typeface="Hiragino Sans W6" panose="020B0400000000000000" pitchFamily="34" charset="-128"/>
                <a:ea typeface="Hiragino Sans W6" panose="020B0400000000000000" pitchFamily="34" charset="-128"/>
              </a:defRPr>
            </a:lvl1pPr>
            <a:lvl2pPr>
              <a:defRPr b="1" i="0">
                <a:latin typeface="Hiragino Sans W6" panose="020B0400000000000000" pitchFamily="34" charset="-128"/>
                <a:ea typeface="Hiragino Sans W6" panose="020B0400000000000000" pitchFamily="34" charset="-128"/>
              </a:defRPr>
            </a:lvl2pPr>
            <a:lvl3pPr>
              <a:defRPr b="1" i="0">
                <a:latin typeface="Hiragino Sans W6" panose="020B0400000000000000" pitchFamily="34" charset="-128"/>
                <a:ea typeface="Hiragino Sans W6" panose="020B0400000000000000" pitchFamily="34" charset="-128"/>
              </a:defRPr>
            </a:lvl3pPr>
            <a:lvl4pPr>
              <a:defRPr b="1" i="0">
                <a:latin typeface="Hiragino Sans W6" panose="020B0400000000000000" pitchFamily="34" charset="-128"/>
                <a:ea typeface="Hiragino Sans W6" panose="020B0400000000000000" pitchFamily="34" charset="-128"/>
              </a:defRPr>
            </a:lvl4pPr>
            <a:lvl5pPr>
              <a:defRPr b="1" i="0">
                <a:latin typeface="Hiragino Sans W6" panose="020B0400000000000000" pitchFamily="34" charset="-128"/>
                <a:ea typeface="Hiragino Sans W6" panose="020B0400000000000000" pitchFamily="34" charset="-128"/>
              </a:defRPr>
            </a:lvl5pPr>
          </a:lstStyle>
          <a:p>
            <a:pPr lvl="0"/>
            <a:r>
              <a:rPr kumimoji="1" lang="ja-JP" altLang="en-US" dirty="0"/>
              <a:t>キーメッセージ</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4B97F8CB-98C4-4B97-8A57-FF639051FC8A}"/>
              </a:ext>
            </a:extLst>
          </p:cNvPr>
          <p:cNvSpPr>
            <a:spLocks noGrp="1"/>
          </p:cNvSpPr>
          <p:nvPr>
            <p:ph type="dt" sz="half"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5" name="フッター プレースホルダー 4">
            <a:extLst>
              <a:ext uri="{FF2B5EF4-FFF2-40B4-BE49-F238E27FC236}">
                <a16:creationId xmlns:a16="http://schemas.microsoft.com/office/drawing/2014/main" id="{1E14F1EB-5D57-4EAB-9CA9-74F319217017}"/>
              </a:ext>
            </a:extLst>
          </p:cNvPr>
          <p:cNvSpPr>
            <a:spLocks noGrp="1"/>
          </p:cNvSpPr>
          <p:nvPr>
            <p:ph type="ftr"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a:p>
        </p:txBody>
      </p:sp>
      <p:sp>
        <p:nvSpPr>
          <p:cNvPr id="6" name="スライド番号プレースホルダー 5">
            <a:extLst>
              <a:ext uri="{FF2B5EF4-FFF2-40B4-BE49-F238E27FC236}">
                <a16:creationId xmlns:a16="http://schemas.microsoft.com/office/drawing/2014/main" id="{194AFEF4-9F8B-4377-92BC-7A54E85E6030}"/>
              </a:ext>
            </a:extLst>
          </p:cNvPr>
          <p:cNvSpPr>
            <a:spLocks noGrp="1"/>
          </p:cNvSpPr>
          <p:nvPr>
            <p:ph type="sldNum" sz="quarter" idx="12"/>
          </p:nvPr>
        </p:nvSpPr>
        <p:spPr/>
        <p:txBody>
          <a:bodyPr/>
          <a:lstStyle>
            <a:lvl1pPr>
              <a:defRPr b="1" i="0">
                <a:latin typeface="Hiragino Sans W6" panose="020B0400000000000000" pitchFamily="34" charset="-128"/>
                <a:ea typeface="Hiragino Sans W6" panose="020B0400000000000000" pitchFamily="34" charset="-128"/>
              </a:defRPr>
            </a:lvl1pPr>
          </a:lstStyle>
          <a:p>
            <a:fld id="{F8B9A090-840C-42EB-A3E5-793CFA2FF539}" type="slidenum">
              <a:rPr lang="en-US" altLang="ja-JP" smtClean="0"/>
              <a:pPr/>
              <a:t>‹#›</a:t>
            </a:fld>
            <a:endParaRPr lang="en-US" dirty="0"/>
          </a:p>
        </p:txBody>
      </p:sp>
    </p:spTree>
    <p:extLst>
      <p:ext uri="{BB962C8B-B14F-4D97-AF65-F5344CB8AC3E}">
        <p14:creationId xmlns:p14="http://schemas.microsoft.com/office/powerpoint/2010/main" val="192170375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28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62055-E28A-46CA-960D-BDE3D1E246B5}"/>
              </a:ext>
            </a:extLst>
          </p:cNvPr>
          <p:cNvSpPr>
            <a:spLocks noGrp="1"/>
          </p:cNvSpPr>
          <p:nvPr>
            <p:ph type="title" hasCustomPrompt="1"/>
          </p:nvPr>
        </p:nvSpPr>
        <p:spPr/>
        <p:txBody>
          <a:bodyPr vert="horz" wrap="square" lIns="91440" tIns="46800" rIns="91440" bIns="45720" rtlCol="0" anchor="ctr">
            <a:normAutofit/>
          </a:bodyPr>
          <a:lstStyle>
            <a:lvl1pPr>
              <a:defRPr lang="ja-JP" altLang="en-US" b="1" i="0" dirty="0">
                <a:latin typeface="Hiragino Sans W6" panose="020B0400000000000000" pitchFamily="34" charset="-128"/>
                <a:ea typeface="Hiragino Sans W6" panose="020B0400000000000000" pitchFamily="34" charset="-128"/>
              </a:defRPr>
            </a:lvl1pPr>
          </a:lstStyle>
          <a:p>
            <a:pPr lvl="0"/>
            <a:r>
              <a:rPr kumimoji="1" lang="ja-JP" altLang="en-US" dirty="0"/>
              <a:t>タイトル</a:t>
            </a:r>
          </a:p>
        </p:txBody>
      </p:sp>
      <p:sp>
        <p:nvSpPr>
          <p:cNvPr id="3" name="フッター プレースホルダー 2">
            <a:extLst>
              <a:ext uri="{FF2B5EF4-FFF2-40B4-BE49-F238E27FC236}">
                <a16:creationId xmlns:a16="http://schemas.microsoft.com/office/drawing/2014/main" id="{8F204543-67A5-41B1-996E-0D280EEC0C7C}"/>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832C27C0-B2C1-443E-A835-9BDC717B8C68}"/>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8EC3CF54-5237-409C-8630-B386191C585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13" name="テキスト プレースホルダー 10">
            <a:extLst>
              <a:ext uri="{FF2B5EF4-FFF2-40B4-BE49-F238E27FC236}">
                <a16:creationId xmlns:a16="http://schemas.microsoft.com/office/drawing/2014/main" id="{D6F8126C-2EFA-47A5-9037-B4DF6A9670D8}"/>
              </a:ext>
            </a:extLst>
          </p:cNvPr>
          <p:cNvSpPr>
            <a:spLocks noGrp="1"/>
          </p:cNvSpPr>
          <p:nvPr>
            <p:ph type="body" sz="quarter" idx="15" hasCustomPrompt="1"/>
          </p:nvPr>
        </p:nvSpPr>
        <p:spPr>
          <a:xfrm>
            <a:off x="272025" y="1065600"/>
            <a:ext cx="9360000" cy="2799100"/>
          </a:xfrm>
        </p:spPr>
        <p:txBody>
          <a:bodyPr vert="horz" lIns="91440" tIns="45720" rIns="91440" bIns="45720" rtlCol="0">
            <a:spAutoFit/>
          </a:bodyPr>
          <a:lstStyle>
            <a:lvl1pPr>
              <a:defRPr lang="en-US" altLang="ja-JP" b="1" i="0" dirty="0">
                <a:solidFill>
                  <a:schemeClr val="tx2"/>
                </a:solidFill>
                <a:latin typeface="Hiragino Sans W6" panose="020B0400000000000000" pitchFamily="34" charset="-128"/>
                <a:ea typeface="Hiragino Sans W6" panose="020B0400000000000000" pitchFamily="34" charset="-128"/>
              </a:defRPr>
            </a:lvl1pPr>
            <a:lvl2pPr>
              <a:buClr>
                <a:schemeClr val="tx2"/>
              </a:buClr>
              <a:defRPr lang="ja-JP" altLang="en-US" b="1" i="0" dirty="0">
                <a:latin typeface="Hiragino Sans W6" panose="020B0400000000000000" pitchFamily="34" charset="-128"/>
                <a:ea typeface="Hiragino Sans W6" panose="020B0400000000000000" pitchFamily="34" charset="-128"/>
              </a:defRPr>
            </a:lvl2pPr>
            <a:lvl3pPr>
              <a:buClr>
                <a:schemeClr val="tx2"/>
              </a:buClr>
              <a:defRPr lang="ja-JP" altLang="en-US" b="1" i="0" dirty="0">
                <a:latin typeface="Hiragino Sans W6" panose="020B0400000000000000" pitchFamily="34" charset="-128"/>
                <a:ea typeface="Hiragino Sans W6" panose="020B0400000000000000" pitchFamily="34" charset="-128"/>
              </a:defRPr>
            </a:lvl3pPr>
            <a:lvl4pPr>
              <a:buClr>
                <a:schemeClr val="tx2"/>
              </a:buClr>
              <a:defRPr lang="ja-JP" altLang="en-US" b="1" i="0" dirty="0">
                <a:latin typeface="Hiragino Sans W6" panose="020B0400000000000000" pitchFamily="34" charset="-128"/>
                <a:ea typeface="Hiragino Sans W6" panose="020B0400000000000000" pitchFamily="34" charset="-128"/>
              </a:defRPr>
            </a:lvl4pPr>
            <a:lvl5pPr>
              <a:buClr>
                <a:schemeClr val="tx2"/>
              </a:buClr>
              <a:defRPr lang="ja-JP" altLang="en-US" b="1" i="0" dirty="0">
                <a:latin typeface="Hiragino Sans W6" panose="020B0400000000000000" pitchFamily="34" charset="-128"/>
                <a:ea typeface="Hiragino Sans W6" panose="020B0400000000000000" pitchFamily="34" charset="-128"/>
              </a:defRPr>
            </a:lvl5pPr>
          </a:lstStyle>
          <a:p>
            <a:pPr lvl="0"/>
            <a:r>
              <a:rPr kumimoji="1" lang="ja-JP" altLang="en-US" dirty="0"/>
              <a:t>キーメッセージ</a:t>
            </a:r>
            <a:endParaRPr kumimoji="1" lang="en-US" altLang="ja-JP"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3575438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62055-E28A-46CA-960D-BDE3D1E246B5}"/>
              </a:ext>
            </a:extLst>
          </p:cNvPr>
          <p:cNvSpPr>
            <a:spLocks noGrp="1"/>
          </p:cNvSpPr>
          <p:nvPr>
            <p:ph type="title" hasCustomPrompt="1"/>
          </p:nvPr>
        </p:nvSpPr>
        <p:spPr/>
        <p:txBody>
          <a:bodyPr vert="horz" wrap="square" lIns="91440" tIns="46800" rIns="91440" bIns="45720" rtlCol="0" anchor="ctr">
            <a:normAutofit/>
          </a:bodyPr>
          <a:lstStyle>
            <a:lvl1pPr>
              <a:defRPr lang="ja-JP" altLang="en-US" b="1" i="0" dirty="0">
                <a:latin typeface="Hiragino Sans W6" panose="020B0400000000000000" pitchFamily="34" charset="-128"/>
                <a:ea typeface="Hiragino Sans W6" panose="020B0400000000000000" pitchFamily="34" charset="-128"/>
              </a:defRPr>
            </a:lvl1pPr>
          </a:lstStyle>
          <a:p>
            <a:pPr lvl="0"/>
            <a:r>
              <a:rPr kumimoji="1" lang="ja-JP" altLang="en-US" dirty="0"/>
              <a:t>タイトル</a:t>
            </a:r>
          </a:p>
        </p:txBody>
      </p:sp>
      <p:sp>
        <p:nvSpPr>
          <p:cNvPr id="3" name="フッター プレースホルダー 2">
            <a:extLst>
              <a:ext uri="{FF2B5EF4-FFF2-40B4-BE49-F238E27FC236}">
                <a16:creationId xmlns:a16="http://schemas.microsoft.com/office/drawing/2014/main" id="{8F204543-67A5-41B1-996E-0D280EEC0C7C}"/>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832C27C0-B2C1-443E-A835-9BDC717B8C68}"/>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8EC3CF54-5237-409C-8630-B386191C585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13" name="テキスト プレースホルダー 10">
            <a:extLst>
              <a:ext uri="{FF2B5EF4-FFF2-40B4-BE49-F238E27FC236}">
                <a16:creationId xmlns:a16="http://schemas.microsoft.com/office/drawing/2014/main" id="{D6F8126C-2EFA-47A5-9037-B4DF6A9670D8}"/>
              </a:ext>
            </a:extLst>
          </p:cNvPr>
          <p:cNvSpPr>
            <a:spLocks noGrp="1"/>
          </p:cNvSpPr>
          <p:nvPr>
            <p:ph type="body" sz="quarter" idx="15" hasCustomPrompt="1"/>
          </p:nvPr>
        </p:nvSpPr>
        <p:spPr>
          <a:xfrm>
            <a:off x="857747" y="1065600"/>
            <a:ext cx="8188557" cy="2799100"/>
          </a:xfrm>
        </p:spPr>
        <p:txBody>
          <a:bodyPr vert="horz" wrap="square" lIns="91440" tIns="45720" rIns="91440" bIns="45720" rtlCol="0">
            <a:spAutoFit/>
          </a:bodyPr>
          <a:lstStyle>
            <a:lvl1pPr algn="ctr">
              <a:defRPr lang="en-US" altLang="ja-JP" b="1" i="0" dirty="0">
                <a:solidFill>
                  <a:schemeClr val="tx2"/>
                </a:solidFill>
                <a:latin typeface="Hiragino Sans W6" panose="020B0400000000000000" pitchFamily="34" charset="-128"/>
                <a:ea typeface="Hiragino Sans W6" panose="020B0400000000000000" pitchFamily="34" charset="-128"/>
              </a:defRPr>
            </a:lvl1pPr>
            <a:lvl2pPr>
              <a:buClr>
                <a:schemeClr val="tx2"/>
              </a:buClr>
              <a:defRPr lang="ja-JP" altLang="en-US" b="1" i="0" dirty="0">
                <a:latin typeface="Hiragino Sans W6" panose="020B0400000000000000" pitchFamily="34" charset="-128"/>
                <a:ea typeface="Hiragino Sans W6" panose="020B0400000000000000" pitchFamily="34" charset="-128"/>
              </a:defRPr>
            </a:lvl2pPr>
            <a:lvl3pPr>
              <a:buClr>
                <a:schemeClr val="tx2"/>
              </a:buClr>
              <a:defRPr lang="ja-JP" altLang="en-US" b="1" i="0" dirty="0">
                <a:latin typeface="Hiragino Sans W6" panose="020B0400000000000000" pitchFamily="34" charset="-128"/>
                <a:ea typeface="Hiragino Sans W6" panose="020B0400000000000000" pitchFamily="34" charset="-128"/>
              </a:defRPr>
            </a:lvl3pPr>
            <a:lvl4pPr>
              <a:buClr>
                <a:schemeClr val="tx2"/>
              </a:buClr>
              <a:defRPr lang="ja-JP" altLang="en-US" b="1" i="0" dirty="0">
                <a:latin typeface="Hiragino Sans W6" panose="020B0400000000000000" pitchFamily="34" charset="-128"/>
                <a:ea typeface="Hiragino Sans W6" panose="020B0400000000000000" pitchFamily="34" charset="-128"/>
              </a:defRPr>
            </a:lvl4pPr>
            <a:lvl5pPr>
              <a:buClr>
                <a:schemeClr val="tx2"/>
              </a:buClr>
              <a:defRPr lang="ja-JP" altLang="en-US" b="1" i="0" dirty="0">
                <a:latin typeface="Hiragino Sans W6" panose="020B0400000000000000" pitchFamily="34" charset="-128"/>
                <a:ea typeface="Hiragino Sans W6" panose="020B0400000000000000" pitchFamily="34" charset="-128"/>
              </a:defRPr>
            </a:lvl5pPr>
          </a:lstStyle>
          <a:p>
            <a:pPr lvl="0"/>
            <a:r>
              <a:rPr kumimoji="1" lang="ja-JP" altLang="en-US" dirty="0"/>
              <a:t>キーメッセージ</a:t>
            </a:r>
            <a:endParaRPr kumimoji="1" lang="en-US" altLang="ja-JP"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173295599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35F62-9534-47BF-8423-125DF8DAB8C4}"/>
              </a:ext>
            </a:extLst>
          </p:cNvPr>
          <p:cNvSpPr>
            <a:spLocks noGrp="1"/>
          </p:cNvSpPr>
          <p:nvPr>
            <p:ph type="title" hasCustomPrompt="1"/>
          </p:nvPr>
        </p:nvSpPr>
        <p:spPr>
          <a:xfrm>
            <a:off x="272513" y="86400"/>
            <a:ext cx="9360000" cy="828000"/>
          </a:xfrm>
        </p:spPr>
        <p:txBody>
          <a:bodyPr>
            <a:normAutofit/>
          </a:bodyPr>
          <a:lstStyle>
            <a:lvl1pPr>
              <a:defRPr sz="2400" b="1" i="0">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フッター プレースホルダー 2">
            <a:extLst>
              <a:ext uri="{FF2B5EF4-FFF2-40B4-BE49-F238E27FC236}">
                <a16:creationId xmlns:a16="http://schemas.microsoft.com/office/drawing/2014/main" id="{6D5B6C01-770D-484E-AA58-F039E19B4823}"/>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E97E37D3-763E-451E-B75A-211CDA71C49D}"/>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EB1E50C4-0610-42C0-B186-09D0490E04A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11" name="テキスト プレースホルダー 9">
            <a:extLst>
              <a:ext uri="{FF2B5EF4-FFF2-40B4-BE49-F238E27FC236}">
                <a16:creationId xmlns:a16="http://schemas.microsoft.com/office/drawing/2014/main" id="{0D878AA0-8F8E-496C-B7EE-428CDF3D99ED}"/>
              </a:ext>
            </a:extLst>
          </p:cNvPr>
          <p:cNvSpPr>
            <a:spLocks noGrp="1"/>
          </p:cNvSpPr>
          <p:nvPr>
            <p:ph type="body" sz="quarter" idx="14" hasCustomPrompt="1"/>
          </p:nvPr>
        </p:nvSpPr>
        <p:spPr>
          <a:xfrm>
            <a:off x="857746" y="1340999"/>
            <a:ext cx="3919835" cy="4967726"/>
          </a:xfrm>
        </p:spPr>
        <p:txBody>
          <a:bodyPr anchor="ctr">
            <a:normAutofit/>
          </a:bodyPr>
          <a:lstStyle>
            <a:lvl1pPr>
              <a:lnSpc>
                <a:spcPct val="130000"/>
              </a:lnSpc>
              <a:spcAft>
                <a:spcPts val="1200"/>
              </a:spcAft>
              <a:defRPr b="1" i="0">
                <a:solidFill>
                  <a:schemeClr val="tx2"/>
                </a:solidFill>
                <a:latin typeface="Hiragino Sans W6" panose="020B0400000000000000" pitchFamily="34" charset="-128"/>
                <a:ea typeface="Hiragino Sans W6" panose="020B0400000000000000" pitchFamily="34" charset="-128"/>
              </a:defRPr>
            </a:lvl1pPr>
            <a:lvl2pPr>
              <a:buClr>
                <a:schemeClr val="tx2"/>
              </a:buClr>
              <a:defRPr b="1" i="0">
                <a:latin typeface="Hiragino Sans W6" panose="020B0400000000000000" pitchFamily="34" charset="-128"/>
                <a:ea typeface="Hiragino Sans W6" panose="020B0400000000000000" pitchFamily="34" charset="-128"/>
              </a:defRPr>
            </a:lvl2pPr>
            <a:lvl3pPr>
              <a:buClr>
                <a:schemeClr val="tx2"/>
              </a:buClr>
              <a:defRPr b="1" i="0">
                <a:latin typeface="Hiragino Sans W6" panose="020B0400000000000000" pitchFamily="34" charset="-128"/>
                <a:ea typeface="Hiragino Sans W6" panose="020B0400000000000000" pitchFamily="34" charset="-128"/>
              </a:defRPr>
            </a:lvl3pPr>
            <a:lvl4pPr>
              <a:buClr>
                <a:schemeClr val="tx2"/>
              </a:buClr>
              <a:defRPr b="1" i="0">
                <a:latin typeface="Hiragino Sans W6" panose="020B0400000000000000" pitchFamily="34" charset="-128"/>
                <a:ea typeface="Hiragino Sans W6" panose="020B0400000000000000" pitchFamily="34" charset="-128"/>
              </a:defRPr>
            </a:lvl4pPr>
            <a:lvl5pPr>
              <a:buClr>
                <a:schemeClr val="tx2"/>
              </a:buClr>
              <a:defRPr b="1" i="0">
                <a:latin typeface="Hiragino Sans W6" panose="020B0400000000000000" pitchFamily="34" charset="-128"/>
                <a:ea typeface="Hiragino Sans W6" panose="020B0400000000000000" pitchFamily="34" charset="-128"/>
              </a:defRPr>
            </a:lvl5pPr>
          </a:lstStyle>
          <a:p>
            <a:pPr lvl="0"/>
            <a:r>
              <a:rPr kumimoji="1" lang="ja-JP" altLang="en-US" dirty="0"/>
              <a:t>キーメッセージ</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コンテンツ プレースホルダー 12">
            <a:extLst>
              <a:ext uri="{FF2B5EF4-FFF2-40B4-BE49-F238E27FC236}">
                <a16:creationId xmlns:a16="http://schemas.microsoft.com/office/drawing/2014/main" id="{A7289BA0-0818-4D07-89F3-BE7AC0994CD7}"/>
              </a:ext>
            </a:extLst>
          </p:cNvPr>
          <p:cNvSpPr>
            <a:spLocks noGrp="1"/>
          </p:cNvSpPr>
          <p:nvPr>
            <p:ph sz="quarter" idx="15" hasCustomPrompt="1"/>
          </p:nvPr>
        </p:nvSpPr>
        <p:spPr>
          <a:xfrm>
            <a:off x="5128419" y="1341439"/>
            <a:ext cx="3919836" cy="4967287"/>
          </a:xfrm>
        </p:spPr>
        <p:txBody>
          <a:bodyPr vert="horz" lIns="91440" tIns="45720" rIns="91440" bIns="45720" rtlCol="0" anchor="ctr">
            <a:normAutofit/>
          </a:bodyPr>
          <a:lstStyle>
            <a:lvl1pPr>
              <a:defRPr lang="ja-JP" altLang="en-US" b="1" i="0" smtClean="0">
                <a:solidFill>
                  <a:schemeClr val="tx2"/>
                </a:solidFill>
                <a:latin typeface="Hiragino Sans W6" panose="020B0400000000000000" pitchFamily="34" charset="-128"/>
                <a:ea typeface="Hiragino Sans W6" panose="020B0400000000000000" pitchFamily="34" charset="-128"/>
              </a:defRPr>
            </a:lvl1pPr>
            <a:lvl2pPr>
              <a:defRPr lang="ja-JP" altLang="en-US" smtClean="0"/>
            </a:lvl2pPr>
            <a:lvl3pPr>
              <a:defRPr lang="ja-JP" altLang="en-US" smtClean="0"/>
            </a:lvl3pPr>
            <a:lvl4pPr>
              <a:defRPr lang="ja-JP" altLang="en-US" smtClean="0"/>
            </a:lvl4pPr>
            <a:lvl5pPr>
              <a:defRPr lang="ja-JP" altLang="en-US"/>
            </a:lvl5pPr>
          </a:lstStyle>
          <a:p>
            <a:pPr lvl="0"/>
            <a:r>
              <a:rPr kumimoji="1" lang="ja-JP" altLang="en-US" dirty="0"/>
              <a:t>　</a:t>
            </a:r>
          </a:p>
        </p:txBody>
      </p:sp>
    </p:spTree>
    <p:extLst>
      <p:ext uri="{BB962C8B-B14F-4D97-AF65-F5344CB8AC3E}">
        <p14:creationId xmlns:p14="http://schemas.microsoft.com/office/powerpoint/2010/main" val="2940591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35F62-9534-47BF-8423-125DF8DAB8C4}"/>
              </a:ext>
            </a:extLst>
          </p:cNvPr>
          <p:cNvSpPr>
            <a:spLocks noGrp="1"/>
          </p:cNvSpPr>
          <p:nvPr>
            <p:ph type="title" hasCustomPrompt="1"/>
          </p:nvPr>
        </p:nvSpPr>
        <p:spPr>
          <a:xfrm>
            <a:off x="272513" y="86400"/>
            <a:ext cx="9360000" cy="828000"/>
          </a:xfrm>
        </p:spPr>
        <p:txBody>
          <a:bodyPr>
            <a:normAutofit/>
          </a:bodyPr>
          <a:lstStyle>
            <a:lvl1pPr>
              <a:defRPr sz="2400" b="1" i="0">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フッター プレースホルダー 2">
            <a:extLst>
              <a:ext uri="{FF2B5EF4-FFF2-40B4-BE49-F238E27FC236}">
                <a16:creationId xmlns:a16="http://schemas.microsoft.com/office/drawing/2014/main" id="{6D5B6C01-770D-484E-AA58-F039E19B4823}"/>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E97E37D3-763E-451E-B75A-211CDA71C49D}"/>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EB1E50C4-0610-42C0-B186-09D0490E04A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13" name="コンテンツ プレースホルダー 12">
            <a:extLst>
              <a:ext uri="{FF2B5EF4-FFF2-40B4-BE49-F238E27FC236}">
                <a16:creationId xmlns:a16="http://schemas.microsoft.com/office/drawing/2014/main" id="{A7289BA0-0818-4D07-89F3-BE7AC0994CD7}"/>
              </a:ext>
            </a:extLst>
          </p:cNvPr>
          <p:cNvSpPr>
            <a:spLocks noGrp="1"/>
          </p:cNvSpPr>
          <p:nvPr>
            <p:ph sz="quarter" idx="15" hasCustomPrompt="1"/>
          </p:nvPr>
        </p:nvSpPr>
        <p:spPr>
          <a:xfrm>
            <a:off x="857746" y="1341439"/>
            <a:ext cx="3919836" cy="4967287"/>
          </a:xfrm>
        </p:spPr>
        <p:txBody>
          <a:bodyPr vert="horz" lIns="91440" tIns="45720" rIns="91440" bIns="45720" rtlCol="0" anchor="ctr">
            <a:normAutofit/>
          </a:bodyPr>
          <a:lstStyle>
            <a:lvl1pPr>
              <a:defRPr lang="ja-JP" altLang="en-US" b="1" i="0" smtClean="0">
                <a:solidFill>
                  <a:schemeClr val="tx2"/>
                </a:solidFill>
                <a:latin typeface="Hiragino Sans W6" panose="020B0400000000000000" pitchFamily="34" charset="-128"/>
                <a:ea typeface="Hiragino Sans W6" panose="020B0400000000000000" pitchFamily="34" charset="-128"/>
              </a:defRPr>
            </a:lvl1pPr>
            <a:lvl2pPr>
              <a:defRPr lang="ja-JP" altLang="en-US" smtClean="0"/>
            </a:lvl2pPr>
            <a:lvl3pPr>
              <a:defRPr lang="ja-JP" altLang="en-US" smtClean="0"/>
            </a:lvl3pPr>
            <a:lvl4pPr>
              <a:defRPr lang="ja-JP" altLang="en-US" smtClean="0"/>
            </a:lvl4pPr>
            <a:lvl5pPr>
              <a:defRPr lang="ja-JP" altLang="en-US"/>
            </a:lvl5pPr>
          </a:lstStyle>
          <a:p>
            <a:pPr lvl="0"/>
            <a:r>
              <a:rPr kumimoji="1" lang="ja-JP" altLang="en-US" dirty="0"/>
              <a:t>　</a:t>
            </a:r>
          </a:p>
        </p:txBody>
      </p:sp>
      <p:sp>
        <p:nvSpPr>
          <p:cNvPr id="8" name="テキスト プレースホルダー 9">
            <a:extLst>
              <a:ext uri="{FF2B5EF4-FFF2-40B4-BE49-F238E27FC236}">
                <a16:creationId xmlns:a16="http://schemas.microsoft.com/office/drawing/2014/main" id="{1E76F2C1-26FD-4E44-AA3B-5EF21AC10BE0}"/>
              </a:ext>
            </a:extLst>
          </p:cNvPr>
          <p:cNvSpPr>
            <a:spLocks noGrp="1"/>
          </p:cNvSpPr>
          <p:nvPr>
            <p:ph type="body" sz="quarter" idx="14" hasCustomPrompt="1"/>
          </p:nvPr>
        </p:nvSpPr>
        <p:spPr>
          <a:xfrm>
            <a:off x="5128419" y="1340999"/>
            <a:ext cx="3919835" cy="4967726"/>
          </a:xfrm>
        </p:spPr>
        <p:txBody>
          <a:bodyPr anchor="ctr">
            <a:normAutofit/>
          </a:bodyPr>
          <a:lstStyle>
            <a:lvl1pPr>
              <a:lnSpc>
                <a:spcPct val="130000"/>
              </a:lnSpc>
              <a:spcAft>
                <a:spcPts val="1200"/>
              </a:spcAft>
              <a:defRPr b="1" i="0">
                <a:solidFill>
                  <a:schemeClr val="tx2"/>
                </a:solidFill>
                <a:latin typeface="Hiragino Sans W6" panose="020B0400000000000000" pitchFamily="34" charset="-128"/>
                <a:ea typeface="Hiragino Sans W6" panose="020B0400000000000000" pitchFamily="34" charset="-128"/>
              </a:defRPr>
            </a:lvl1pPr>
            <a:lvl2pPr>
              <a:buClr>
                <a:schemeClr val="tx2"/>
              </a:buClr>
              <a:defRPr b="1" i="0">
                <a:latin typeface="Hiragino Sans W6" panose="020B0400000000000000" pitchFamily="34" charset="-128"/>
                <a:ea typeface="Hiragino Sans W6" panose="020B0400000000000000" pitchFamily="34" charset="-128"/>
              </a:defRPr>
            </a:lvl2pPr>
            <a:lvl3pPr>
              <a:buClr>
                <a:schemeClr val="tx2"/>
              </a:buClr>
              <a:defRPr b="1" i="0">
                <a:latin typeface="Hiragino Sans W6" panose="020B0400000000000000" pitchFamily="34" charset="-128"/>
                <a:ea typeface="Hiragino Sans W6" panose="020B0400000000000000" pitchFamily="34" charset="-128"/>
              </a:defRPr>
            </a:lvl3pPr>
            <a:lvl4pPr>
              <a:buClr>
                <a:schemeClr val="tx2"/>
              </a:buClr>
              <a:defRPr b="1" i="0">
                <a:latin typeface="Hiragino Sans W6" panose="020B0400000000000000" pitchFamily="34" charset="-128"/>
                <a:ea typeface="Hiragino Sans W6" panose="020B0400000000000000" pitchFamily="34" charset="-128"/>
              </a:defRPr>
            </a:lvl4pPr>
            <a:lvl5pPr>
              <a:buClr>
                <a:schemeClr val="tx2"/>
              </a:buClr>
              <a:defRPr b="1" i="0">
                <a:latin typeface="Hiragino Sans W6" panose="020B0400000000000000" pitchFamily="34" charset="-128"/>
                <a:ea typeface="Hiragino Sans W6" panose="020B0400000000000000" pitchFamily="34" charset="-128"/>
              </a:defRPr>
            </a:lvl5pPr>
          </a:lstStyle>
          <a:p>
            <a:pPr lvl="0"/>
            <a:r>
              <a:rPr kumimoji="1" lang="ja-JP" altLang="en-US" dirty="0"/>
              <a:t>キーメッセージ</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04351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37A7AE4-1C21-479C-89AD-8A6A349991B9}"/>
              </a:ext>
            </a:extLst>
          </p:cNvPr>
          <p:cNvSpPr/>
          <p:nvPr userDrawn="1"/>
        </p:nvSpPr>
        <p:spPr>
          <a:xfrm>
            <a:off x="0" y="6343650"/>
            <a:ext cx="9901270" cy="5143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b="1" i="0" dirty="0">
              <a:latin typeface="Hiragino Sans W6" panose="020B0400000000000000" pitchFamily="34" charset="-128"/>
              <a:ea typeface="Hiragino Sans W6" panose="020B0400000000000000" pitchFamily="34" charset="-128"/>
            </a:endParaRPr>
          </a:p>
        </p:txBody>
      </p:sp>
      <p:sp>
        <p:nvSpPr>
          <p:cNvPr id="2" name="タイトル 1">
            <a:extLst>
              <a:ext uri="{FF2B5EF4-FFF2-40B4-BE49-F238E27FC236}">
                <a16:creationId xmlns:a16="http://schemas.microsoft.com/office/drawing/2014/main" id="{10462055-E28A-46CA-960D-BDE3D1E246B5}"/>
              </a:ext>
            </a:extLst>
          </p:cNvPr>
          <p:cNvSpPr>
            <a:spLocks noGrp="1"/>
          </p:cNvSpPr>
          <p:nvPr>
            <p:ph type="title" hasCustomPrompt="1"/>
          </p:nvPr>
        </p:nvSpPr>
        <p:spPr/>
        <p:txBody>
          <a:bodyPr vert="horz" wrap="square" lIns="91440" tIns="46800" rIns="91440" bIns="45720" rtlCol="0" anchor="ctr">
            <a:normAutofit/>
          </a:bodyPr>
          <a:lstStyle>
            <a:lvl1pPr>
              <a:defRPr lang="ja-JP" altLang="en-US" sz="2800" b="1" i="0" dirty="0">
                <a:solidFill>
                  <a:schemeClr val="tx2"/>
                </a:solidFill>
                <a:latin typeface="Hiragino Sans W6" panose="020B0400000000000000" pitchFamily="34" charset="-128"/>
                <a:ea typeface="Hiragino Sans W6" panose="020B0400000000000000" pitchFamily="34" charset="-128"/>
              </a:defRPr>
            </a:lvl1pPr>
          </a:lstStyle>
          <a:p>
            <a:pPr lvl="0"/>
            <a:r>
              <a:rPr kumimoji="1" lang="ja-JP" altLang="en-US" dirty="0"/>
              <a:t>タイトル</a:t>
            </a:r>
          </a:p>
        </p:txBody>
      </p:sp>
      <p:sp>
        <p:nvSpPr>
          <p:cNvPr id="3" name="フッター プレースホルダー 2">
            <a:extLst>
              <a:ext uri="{FF2B5EF4-FFF2-40B4-BE49-F238E27FC236}">
                <a16:creationId xmlns:a16="http://schemas.microsoft.com/office/drawing/2014/main" id="{8F204543-67A5-41B1-996E-0D280EEC0C7C}"/>
              </a:ext>
            </a:extLst>
          </p:cNvPr>
          <p:cNvSpPr>
            <a:spLocks noGrp="1"/>
          </p:cNvSpPr>
          <p:nvPr>
            <p:ph type="ftr" sz="quarter" idx="10"/>
          </p:nvPr>
        </p:nvSpPr>
        <p:spPr/>
        <p:txBody>
          <a:bodyPr/>
          <a:lstStyle>
            <a:lvl1pPr>
              <a:defRPr b="1" i="0">
                <a:solidFill>
                  <a:schemeClr val="bg1"/>
                </a:solidFill>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832C27C0-B2C1-443E-A835-9BDC717B8C68}"/>
              </a:ext>
            </a:extLst>
          </p:cNvPr>
          <p:cNvSpPr>
            <a:spLocks noGrp="1"/>
          </p:cNvSpPr>
          <p:nvPr>
            <p:ph type="sldNum" sz="quarter" idx="11"/>
          </p:nvPr>
        </p:nvSpPr>
        <p:spPr>
          <a:xfrm>
            <a:off x="8837911" y="6434766"/>
            <a:ext cx="893101" cy="343620"/>
          </a:xfrm>
        </p:spPr>
        <p:txBody>
          <a:bodyPr/>
          <a:lstStyle>
            <a:lvl1pPr>
              <a:defRPr b="1" i="0">
                <a:solidFill>
                  <a:schemeClr val="bg1"/>
                </a:solidFill>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8EC3CF54-5237-409C-8630-B386191C585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13" name="テキスト プレースホルダー 10">
            <a:extLst>
              <a:ext uri="{FF2B5EF4-FFF2-40B4-BE49-F238E27FC236}">
                <a16:creationId xmlns:a16="http://schemas.microsoft.com/office/drawing/2014/main" id="{D6F8126C-2EFA-47A5-9037-B4DF6A9670D8}"/>
              </a:ext>
            </a:extLst>
          </p:cNvPr>
          <p:cNvSpPr>
            <a:spLocks noGrp="1"/>
          </p:cNvSpPr>
          <p:nvPr>
            <p:ph type="body" sz="quarter" idx="15" hasCustomPrompt="1"/>
          </p:nvPr>
        </p:nvSpPr>
        <p:spPr>
          <a:xfrm>
            <a:off x="272025" y="1065600"/>
            <a:ext cx="9360000" cy="2492990"/>
          </a:xfrm>
          <a:prstGeom prst="rect">
            <a:avLst/>
          </a:prstGeom>
        </p:spPr>
        <p:txBody>
          <a:bodyPr>
            <a:spAutoFit/>
          </a:bodyPr>
          <a:lstStyle>
            <a:lvl1pPr marL="0" marR="0" indent="0" algn="l" defTabSz="829407" rtl="0" eaLnBrk="1" fontAlgn="auto" latinLnBrk="0" hangingPunct="1">
              <a:lnSpc>
                <a:spcPct val="130000"/>
              </a:lnSpc>
              <a:spcBef>
                <a:spcPts val="0"/>
              </a:spcBef>
              <a:spcAft>
                <a:spcPts val="1200"/>
              </a:spcAft>
              <a:buClrTx/>
              <a:buSzTx/>
              <a:buFontTx/>
              <a:buNone/>
              <a:tabLst/>
              <a:defRPr kumimoji="1" lang="en-US" altLang="ja-JP" sz="2400" b="1" i="0" kern="1200" dirty="0" smtClean="0">
                <a:solidFill>
                  <a:schemeClr val="tx1"/>
                </a:solidFill>
                <a:latin typeface="Hiragino Sans W6" panose="020B0400000000000000" pitchFamily="34" charset="-128"/>
                <a:ea typeface="Hiragino Sans W6" panose="020B0400000000000000" pitchFamily="34" charset="-128"/>
                <a:cs typeface="+mn-cs"/>
              </a:defRPr>
            </a:lvl1pPr>
            <a:lvl2pPr marL="309600" indent="-309600">
              <a:buFont typeface="Arial" panose="020B0604020202020204" pitchFamily="34" charset="0"/>
              <a:buChar char="•"/>
              <a:defRPr kumimoji="1" lang="ja-JP" altLang="en-US" sz="2000" b="1" i="0" kern="1200" dirty="0">
                <a:solidFill>
                  <a:schemeClr val="tx1"/>
                </a:solidFill>
                <a:latin typeface="Hiragino Sans W6" panose="020B0400000000000000" pitchFamily="34" charset="-128"/>
                <a:ea typeface="Hiragino Sans W6" panose="020B0400000000000000" pitchFamily="34" charset="-128"/>
                <a:cs typeface="+mn-cs"/>
              </a:defRPr>
            </a:lvl2pPr>
            <a:lvl3pPr>
              <a:defRPr kumimoji="1" lang="ja-JP" altLang="en-US" sz="1800" b="1" i="0" kern="1200" dirty="0">
                <a:solidFill>
                  <a:schemeClr val="tx1"/>
                </a:solidFill>
                <a:latin typeface="Hiragino Sans W6" panose="020B0400000000000000" pitchFamily="34" charset="-128"/>
                <a:ea typeface="Hiragino Sans W6" panose="020B0400000000000000" pitchFamily="34" charset="-128"/>
                <a:cs typeface="+mn-cs"/>
              </a:defRPr>
            </a:lvl3pPr>
            <a:lvl4pPr>
              <a:defRPr kumimoji="1" lang="en-US" altLang="ja-JP" sz="1600" b="1" i="0" kern="1200" dirty="0" smtClean="0">
                <a:solidFill>
                  <a:schemeClr val="tx1"/>
                </a:solidFill>
                <a:latin typeface="Hiragino Sans W6" panose="020B0400000000000000" pitchFamily="34" charset="-128"/>
                <a:ea typeface="Hiragino Sans W6" panose="020B0400000000000000" pitchFamily="34" charset="-128"/>
                <a:cs typeface="+mn-cs"/>
              </a:defRPr>
            </a:lvl4pPr>
            <a:lvl5pPr>
              <a:defRPr kumimoji="1" lang="ja-JP" altLang="en-US" sz="1600" b="1" i="0" kern="1200" dirty="0">
                <a:solidFill>
                  <a:schemeClr val="tx1"/>
                </a:solidFill>
                <a:latin typeface="Hiragino Sans W6" panose="020B0400000000000000" pitchFamily="34" charset="-128"/>
                <a:ea typeface="Hiragino Sans W6" panose="020B0400000000000000" pitchFamily="34" charset="-128"/>
                <a:cs typeface="+mn-cs"/>
              </a:defRPr>
            </a:lvl5pPr>
          </a:lstStyle>
          <a:p>
            <a:pPr lvl="0"/>
            <a:r>
              <a:rPr kumimoji="1" lang="ja-JP" altLang="en-US" dirty="0"/>
              <a:t>テキスト</a:t>
            </a:r>
            <a:endParaRPr kumimoji="1" lang="en-US" altLang="ja-JP"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336020453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3EF3EA64-56B7-4FA9-AB10-1A1A1CD3448D}"/>
              </a:ext>
            </a:extLst>
          </p:cNvPr>
          <p:cNvSpPr/>
          <p:nvPr userDrawn="1"/>
        </p:nvSpPr>
        <p:spPr>
          <a:xfrm>
            <a:off x="0" y="6343650"/>
            <a:ext cx="9901270" cy="5143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b="1" i="0" dirty="0">
              <a:latin typeface="Hiragino Sans W6" panose="020B0400000000000000" pitchFamily="34" charset="-128"/>
              <a:ea typeface="Hiragino Sans W6" panose="020B0400000000000000" pitchFamily="34" charset="-128"/>
            </a:endParaRPr>
          </a:p>
        </p:txBody>
      </p:sp>
      <p:sp>
        <p:nvSpPr>
          <p:cNvPr id="2" name="タイトル 1">
            <a:extLst>
              <a:ext uri="{FF2B5EF4-FFF2-40B4-BE49-F238E27FC236}">
                <a16:creationId xmlns:a16="http://schemas.microsoft.com/office/drawing/2014/main" id="{49235F62-9534-47BF-8423-125DF8DAB8C4}"/>
              </a:ext>
            </a:extLst>
          </p:cNvPr>
          <p:cNvSpPr>
            <a:spLocks noGrp="1"/>
          </p:cNvSpPr>
          <p:nvPr>
            <p:ph type="title" hasCustomPrompt="1"/>
          </p:nvPr>
        </p:nvSpPr>
        <p:spPr>
          <a:xfrm>
            <a:off x="272513" y="86400"/>
            <a:ext cx="9360000" cy="828000"/>
          </a:xfrm>
        </p:spPr>
        <p:txBody>
          <a:bodyPr anchor="ctr">
            <a:normAutofit/>
          </a:bodyPr>
          <a:lstStyle>
            <a:lvl1pPr algn="ctr">
              <a:defRPr sz="2800" b="1" i="0">
                <a:solidFill>
                  <a:schemeClr val="tx2"/>
                </a:solidFill>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フッター プレースホルダー 2">
            <a:extLst>
              <a:ext uri="{FF2B5EF4-FFF2-40B4-BE49-F238E27FC236}">
                <a16:creationId xmlns:a16="http://schemas.microsoft.com/office/drawing/2014/main" id="{6D5B6C01-770D-484E-AA58-F039E19B4823}"/>
              </a:ext>
            </a:extLst>
          </p:cNvPr>
          <p:cNvSpPr>
            <a:spLocks noGrp="1"/>
          </p:cNvSpPr>
          <p:nvPr>
            <p:ph type="ftr" sz="quarter" idx="10"/>
          </p:nvPr>
        </p:nvSpPr>
        <p:spPr/>
        <p:txBody>
          <a:bodyPr/>
          <a:lstStyle>
            <a:lvl1pPr>
              <a:defRPr b="1" i="0">
                <a:solidFill>
                  <a:schemeClr val="bg1"/>
                </a:solidFill>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E97E37D3-763E-451E-B75A-211CDA71C49D}"/>
              </a:ext>
            </a:extLst>
          </p:cNvPr>
          <p:cNvSpPr>
            <a:spLocks noGrp="1"/>
          </p:cNvSpPr>
          <p:nvPr>
            <p:ph type="sldNum" sz="quarter" idx="11"/>
          </p:nvPr>
        </p:nvSpPr>
        <p:spPr>
          <a:xfrm>
            <a:off x="8837911" y="6433200"/>
            <a:ext cx="893101" cy="343620"/>
          </a:xfrm>
        </p:spPr>
        <p:txBody>
          <a:bodyPr/>
          <a:lstStyle>
            <a:lvl1pPr>
              <a:defRPr b="1" i="0">
                <a:solidFill>
                  <a:schemeClr val="bg1"/>
                </a:solidFill>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EB1E50C4-0610-42C0-B186-09D0490E04A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7" name="テキスト プレースホルダー 6">
            <a:extLst>
              <a:ext uri="{FF2B5EF4-FFF2-40B4-BE49-F238E27FC236}">
                <a16:creationId xmlns:a16="http://schemas.microsoft.com/office/drawing/2014/main" id="{316AF05B-2205-412C-A215-E228BD90B83F}"/>
              </a:ext>
            </a:extLst>
          </p:cNvPr>
          <p:cNvSpPr>
            <a:spLocks noGrp="1"/>
          </p:cNvSpPr>
          <p:nvPr>
            <p:ph type="body" sz="quarter" idx="13" hasCustomPrompt="1"/>
          </p:nvPr>
        </p:nvSpPr>
        <p:spPr>
          <a:xfrm>
            <a:off x="272025" y="1065600"/>
            <a:ext cx="9360000" cy="2482090"/>
          </a:xfrm>
        </p:spPr>
        <p:txBody>
          <a:bodyPr vert="horz" wrap="square" lIns="91440" tIns="45720" rIns="91440" bIns="45720" rtlCol="0">
            <a:spAutoFit/>
          </a:bodyPr>
          <a:lstStyle>
            <a:lvl1pPr marL="0" marR="0" indent="0" algn="l" defTabSz="829407" rtl="0" eaLnBrk="1" fontAlgn="auto" latinLnBrk="0" hangingPunct="1">
              <a:lnSpc>
                <a:spcPct val="130000"/>
              </a:lnSpc>
              <a:spcBef>
                <a:spcPts val="0"/>
              </a:spcBef>
              <a:spcAft>
                <a:spcPts val="1200"/>
              </a:spcAft>
              <a:buClrTx/>
              <a:buSzTx/>
              <a:buFontTx/>
              <a:buNone/>
              <a:tabLst/>
              <a:defRPr kumimoji="1" lang="en-US" altLang="ja-JP" sz="2400" b="1" i="0" kern="1200" dirty="0" smtClean="0">
                <a:solidFill>
                  <a:schemeClr val="tx1"/>
                </a:solidFill>
                <a:latin typeface="Hiragino Sans W6" panose="020B0400000000000000" pitchFamily="34" charset="-128"/>
                <a:ea typeface="Hiragino Sans W6" panose="020B0400000000000000" pitchFamily="34" charset="-128"/>
                <a:cs typeface="+mn-cs"/>
              </a:defRPr>
            </a:lvl1pPr>
            <a:lvl2pPr>
              <a:defRPr lang="ja-JP" altLang="en-US" sz="2000" b="1" i="0" dirty="0" smtClean="0">
                <a:latin typeface="Hiragino Sans W6" panose="020B0400000000000000" pitchFamily="34" charset="-128"/>
                <a:ea typeface="Hiragino Sans W6" panose="020B0400000000000000" pitchFamily="34" charset="-128"/>
              </a:defRPr>
            </a:lvl2pPr>
            <a:lvl3pPr>
              <a:defRPr lang="ja-JP" altLang="en-US" sz="1800" b="1" i="0" dirty="0" smtClean="0">
                <a:latin typeface="Hiragino Sans W6" panose="020B0400000000000000" pitchFamily="34" charset="-128"/>
                <a:ea typeface="Hiragino Sans W6" panose="020B0400000000000000" pitchFamily="34" charset="-128"/>
              </a:defRPr>
            </a:lvl3pPr>
            <a:lvl4pPr>
              <a:defRPr lang="ja-JP" altLang="en-US" sz="1600" b="1" i="0" dirty="0" smtClean="0">
                <a:latin typeface="Hiragino Sans W6" panose="020B0400000000000000" pitchFamily="34" charset="-128"/>
                <a:ea typeface="Hiragino Sans W6" panose="020B0400000000000000" pitchFamily="34" charset="-128"/>
              </a:defRPr>
            </a:lvl4pPr>
            <a:lvl5pPr>
              <a:defRPr lang="ja-JP" altLang="en-US" b="1" i="0" dirty="0">
                <a:latin typeface="Hiragino Sans W6" panose="020B0400000000000000" pitchFamily="34" charset="-128"/>
                <a:ea typeface="Hiragino Sans W6" panose="020B0400000000000000" pitchFamily="34" charset="-128"/>
              </a:defRPr>
            </a:lvl5pPr>
          </a:lstStyle>
          <a:p>
            <a:pPr marL="0" marR="0" lvl="0" indent="0" algn="l" defTabSz="829407" rtl="0" eaLnBrk="1" fontAlgn="auto" latinLnBrk="0" hangingPunct="1">
              <a:lnSpc>
                <a:spcPct val="130000"/>
              </a:lnSpc>
              <a:spcBef>
                <a:spcPts val="0"/>
              </a:spcBef>
              <a:spcAft>
                <a:spcPts val="1200"/>
              </a:spcAft>
              <a:buClrTx/>
              <a:buSzTx/>
              <a:buFontTx/>
              <a:buNone/>
              <a:tabLst/>
            </a:pPr>
            <a:r>
              <a:rPr kumimoji="1" lang="ja-JP" altLang="en-US" dirty="0"/>
              <a:t>テキスト</a:t>
            </a:r>
            <a:endParaRPr kumimoji="1" lang="en-US" altLang="ja-JP" dirty="0"/>
          </a:p>
          <a:p>
            <a:pPr marL="309600" lvl="1" indent="-309600"/>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201532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C9E553D-F7B7-4483-AB1D-CA25051FB53A}"/>
              </a:ext>
            </a:extLst>
          </p:cNvPr>
          <p:cNvSpPr/>
          <p:nvPr userDrawn="1"/>
        </p:nvSpPr>
        <p:spPr>
          <a:xfrm>
            <a:off x="0" y="0"/>
            <a:ext cx="9901270" cy="82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kumimoji="1" lang="ja-JP" altLang="en-US" sz="1600" b="1" i="0" dirty="0">
              <a:latin typeface="Hiragino Sans W6" panose="020B0400000000000000" pitchFamily="34" charset="-128"/>
              <a:ea typeface="Hiragino Sans W6" panose="020B0400000000000000" pitchFamily="34" charset="-128"/>
            </a:endParaRPr>
          </a:p>
        </p:txBody>
      </p:sp>
      <p:sp>
        <p:nvSpPr>
          <p:cNvPr id="2" name="タイトル 1">
            <a:extLst>
              <a:ext uri="{FF2B5EF4-FFF2-40B4-BE49-F238E27FC236}">
                <a16:creationId xmlns:a16="http://schemas.microsoft.com/office/drawing/2014/main" id="{49235F62-9534-47BF-8423-125DF8DAB8C4}"/>
              </a:ext>
            </a:extLst>
          </p:cNvPr>
          <p:cNvSpPr>
            <a:spLocks noGrp="1"/>
          </p:cNvSpPr>
          <p:nvPr>
            <p:ph type="title" hasCustomPrompt="1"/>
          </p:nvPr>
        </p:nvSpPr>
        <p:spPr>
          <a:xfrm>
            <a:off x="272513" y="0"/>
            <a:ext cx="9360000" cy="828000"/>
          </a:xfrm>
        </p:spPr>
        <p:txBody>
          <a:bodyPr lIns="144000" tIns="180000" rIns="144000" bIns="108000" anchor="ctr">
            <a:normAutofit/>
          </a:bodyPr>
          <a:lstStyle>
            <a:lvl1pPr algn="l">
              <a:defRPr sz="3200" b="1" i="0">
                <a:solidFill>
                  <a:schemeClr val="bg1"/>
                </a:solidFill>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フッター プレースホルダー 2">
            <a:extLst>
              <a:ext uri="{FF2B5EF4-FFF2-40B4-BE49-F238E27FC236}">
                <a16:creationId xmlns:a16="http://schemas.microsoft.com/office/drawing/2014/main" id="{6D5B6C01-770D-484E-AA58-F039E19B4823}"/>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E97E37D3-763E-451E-B75A-211CDA71C49D}"/>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EB1E50C4-0610-42C0-B186-09D0490E04A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7" name="テキスト プレースホルダー 6">
            <a:extLst>
              <a:ext uri="{FF2B5EF4-FFF2-40B4-BE49-F238E27FC236}">
                <a16:creationId xmlns:a16="http://schemas.microsoft.com/office/drawing/2014/main" id="{316AF05B-2205-412C-A215-E228BD90B83F}"/>
              </a:ext>
            </a:extLst>
          </p:cNvPr>
          <p:cNvSpPr>
            <a:spLocks noGrp="1"/>
          </p:cNvSpPr>
          <p:nvPr>
            <p:ph type="body" sz="quarter" idx="13" hasCustomPrompt="1"/>
          </p:nvPr>
        </p:nvSpPr>
        <p:spPr>
          <a:xfrm>
            <a:off x="857747" y="1188000"/>
            <a:ext cx="8190508" cy="2875980"/>
          </a:xfrm>
          <a:prstGeom prst="rect">
            <a:avLst/>
          </a:prstGeom>
        </p:spPr>
        <p:txBody>
          <a:bodyPr/>
          <a:lstStyle>
            <a:lvl1pPr algn="l">
              <a:spcAft>
                <a:spcPts val="2400"/>
              </a:spcAft>
              <a:defRPr b="1" i="0">
                <a:solidFill>
                  <a:schemeClr val="tx1">
                    <a:lumMod val="85000"/>
                    <a:lumOff val="15000"/>
                  </a:schemeClr>
                </a:solidFill>
                <a:latin typeface="Hiragino Sans W6" panose="020B0400000000000000" pitchFamily="34" charset="-128"/>
                <a:ea typeface="Hiragino Sans W6" panose="020B0400000000000000" pitchFamily="34" charset="-128"/>
              </a:defRPr>
            </a:lvl1pPr>
            <a:lvl2pPr marL="310255" indent="-309600">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2pPr>
            <a:lvl3pPr marL="685826"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3pPr>
            <a:lvl4pPr marL="1077728"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4pPr>
            <a:lvl5pPr marL="1502285"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5pPr>
          </a:lstStyle>
          <a:p>
            <a:r>
              <a:rPr lang="ja-JP" altLang="en-US" dirty="0"/>
              <a:t>キーメッセージ</a:t>
            </a:r>
            <a:endParaRPr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endParaRPr kumimoji="1" lang="en-US" altLang="ja-JP" dirty="0"/>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87515761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C9E553D-F7B7-4483-AB1D-CA25051FB53A}"/>
              </a:ext>
            </a:extLst>
          </p:cNvPr>
          <p:cNvSpPr/>
          <p:nvPr userDrawn="1"/>
        </p:nvSpPr>
        <p:spPr>
          <a:xfrm>
            <a:off x="0" y="0"/>
            <a:ext cx="9901270" cy="82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kumimoji="1" lang="ja-JP" altLang="en-US" sz="1400" b="1" i="0" dirty="0">
              <a:latin typeface="Hiragino Sans W6" panose="020B0400000000000000" pitchFamily="34" charset="-128"/>
              <a:ea typeface="Hiragino Sans W6" panose="020B0400000000000000" pitchFamily="34" charset="-128"/>
            </a:endParaRPr>
          </a:p>
        </p:txBody>
      </p:sp>
      <p:sp>
        <p:nvSpPr>
          <p:cNvPr id="2" name="タイトル 1">
            <a:extLst>
              <a:ext uri="{FF2B5EF4-FFF2-40B4-BE49-F238E27FC236}">
                <a16:creationId xmlns:a16="http://schemas.microsoft.com/office/drawing/2014/main" id="{49235F62-9534-47BF-8423-125DF8DAB8C4}"/>
              </a:ext>
            </a:extLst>
          </p:cNvPr>
          <p:cNvSpPr>
            <a:spLocks noGrp="1"/>
          </p:cNvSpPr>
          <p:nvPr>
            <p:ph type="title" hasCustomPrompt="1"/>
          </p:nvPr>
        </p:nvSpPr>
        <p:spPr>
          <a:xfrm>
            <a:off x="272513" y="0"/>
            <a:ext cx="9360000" cy="828000"/>
          </a:xfrm>
        </p:spPr>
        <p:txBody>
          <a:bodyPr lIns="144000" tIns="180000" rIns="144000" bIns="108000" anchor="ctr">
            <a:noAutofit/>
          </a:bodyPr>
          <a:lstStyle>
            <a:lvl1pPr algn="ctr">
              <a:defRPr sz="3200" b="1" i="0">
                <a:solidFill>
                  <a:schemeClr val="bg1"/>
                </a:solidFill>
                <a:latin typeface="Hiragino Sans W6" panose="020B0400000000000000" pitchFamily="34" charset="-128"/>
                <a:ea typeface="Hiragino Sans W6" panose="020B0400000000000000" pitchFamily="34" charset="-128"/>
              </a:defRPr>
            </a:lvl1pPr>
          </a:lstStyle>
          <a:p>
            <a:r>
              <a:rPr kumimoji="1" lang="ja-JP" altLang="en-US" dirty="0"/>
              <a:t>タイトル</a:t>
            </a:r>
          </a:p>
        </p:txBody>
      </p:sp>
      <p:sp>
        <p:nvSpPr>
          <p:cNvPr id="3" name="フッター プレースホルダー 2">
            <a:extLst>
              <a:ext uri="{FF2B5EF4-FFF2-40B4-BE49-F238E27FC236}">
                <a16:creationId xmlns:a16="http://schemas.microsoft.com/office/drawing/2014/main" id="{6D5B6C01-770D-484E-AA58-F039E19B4823}"/>
              </a:ext>
            </a:extLst>
          </p:cNvPr>
          <p:cNvSpPr>
            <a:spLocks noGrp="1"/>
          </p:cNvSpPr>
          <p:nvPr>
            <p:ph type="ftr" sz="quarter" idx="10"/>
          </p:nvPr>
        </p:nvSpPr>
        <p:spPr/>
        <p:txBody>
          <a:bodyPr/>
          <a:lstStyle>
            <a:lvl1pPr>
              <a:defRPr b="1" i="0">
                <a:latin typeface="Hiragino Sans W6" panose="020B0400000000000000" pitchFamily="34" charset="-128"/>
                <a:ea typeface="Hiragino Sans W6" panose="020B0400000000000000" pitchFamily="34"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E97E37D3-763E-451E-B75A-211CDA71C49D}"/>
              </a:ext>
            </a:extLst>
          </p:cNvPr>
          <p:cNvSpPr>
            <a:spLocks noGrp="1"/>
          </p:cNvSpPr>
          <p:nvPr>
            <p:ph type="sldNum" sz="quarter" idx="11"/>
          </p:nvPr>
        </p:nvSpPr>
        <p:spPr/>
        <p:txBody>
          <a:bodyPr/>
          <a:lstStyle>
            <a:lvl1pPr>
              <a:defRPr b="1" i="0">
                <a:latin typeface="Hiragino Sans W6" panose="020B0400000000000000" pitchFamily="34" charset="-128"/>
                <a:ea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5" name="日付プレースホルダー 4">
            <a:extLst>
              <a:ext uri="{FF2B5EF4-FFF2-40B4-BE49-F238E27FC236}">
                <a16:creationId xmlns:a16="http://schemas.microsoft.com/office/drawing/2014/main" id="{EB1E50C4-0610-42C0-B186-09D0490E04AC}"/>
              </a:ext>
            </a:extLst>
          </p:cNvPr>
          <p:cNvSpPr>
            <a:spLocks noGrp="1"/>
          </p:cNvSpPr>
          <p:nvPr>
            <p:ph type="dt" sz="half" idx="12"/>
          </p:nvPr>
        </p:nvSpPr>
        <p:spPr/>
        <p:txBody>
          <a:bodyPr/>
          <a:lstStyle>
            <a:lvl1pPr>
              <a:defRPr b="1" i="0">
                <a:latin typeface="Hiragino Sans W6" panose="020B0400000000000000" pitchFamily="34" charset="-128"/>
                <a:ea typeface="Hiragino Sans W6" panose="020B0400000000000000" pitchFamily="34" charset="-128"/>
              </a:defRPr>
            </a:lvl1pPr>
          </a:lstStyle>
          <a:p>
            <a:endParaRPr kumimoji="1" lang="ja-JP" altLang="en-US" dirty="0"/>
          </a:p>
        </p:txBody>
      </p:sp>
      <p:sp>
        <p:nvSpPr>
          <p:cNvPr id="7" name="テキスト プレースホルダー 6">
            <a:extLst>
              <a:ext uri="{FF2B5EF4-FFF2-40B4-BE49-F238E27FC236}">
                <a16:creationId xmlns:a16="http://schemas.microsoft.com/office/drawing/2014/main" id="{316AF05B-2205-412C-A215-E228BD90B83F}"/>
              </a:ext>
            </a:extLst>
          </p:cNvPr>
          <p:cNvSpPr>
            <a:spLocks noGrp="1"/>
          </p:cNvSpPr>
          <p:nvPr>
            <p:ph type="body" sz="quarter" idx="13" hasCustomPrompt="1"/>
          </p:nvPr>
        </p:nvSpPr>
        <p:spPr>
          <a:xfrm>
            <a:off x="857747" y="1188000"/>
            <a:ext cx="8190508" cy="2875980"/>
          </a:xfrm>
          <a:prstGeom prst="rect">
            <a:avLst/>
          </a:prstGeom>
        </p:spPr>
        <p:txBody>
          <a:bodyPr/>
          <a:lstStyle>
            <a:lvl1pPr algn="ctr">
              <a:spcAft>
                <a:spcPts val="2400"/>
              </a:spcAft>
              <a:defRPr b="1" i="0">
                <a:solidFill>
                  <a:schemeClr val="tx1">
                    <a:lumMod val="85000"/>
                    <a:lumOff val="15000"/>
                  </a:schemeClr>
                </a:solidFill>
                <a:latin typeface="Hiragino Sans W6" panose="020B0400000000000000" pitchFamily="34" charset="-128"/>
                <a:ea typeface="Hiragino Sans W6" panose="020B0400000000000000" pitchFamily="34" charset="-128"/>
              </a:defRPr>
            </a:lvl1pPr>
            <a:lvl2pPr marL="310255" indent="-309600">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2pPr>
            <a:lvl3pPr marL="685826"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3pPr>
            <a:lvl4pPr marL="1077728"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4pPr>
            <a:lvl5pPr marL="1502285" indent="-259226">
              <a:buClr>
                <a:schemeClr val="tx2"/>
              </a:buClr>
              <a:buFont typeface="Arial" panose="020B0604020202020204" pitchFamily="34" charset="0"/>
              <a:buChar char="•"/>
              <a:defRPr b="1" i="0">
                <a:solidFill>
                  <a:schemeClr val="tx1">
                    <a:lumMod val="85000"/>
                    <a:lumOff val="15000"/>
                  </a:schemeClr>
                </a:solidFill>
                <a:latin typeface="Hiragino Sans W6" panose="020B0400000000000000" pitchFamily="34" charset="-128"/>
                <a:ea typeface="Hiragino Sans W6" panose="020B0400000000000000" pitchFamily="34" charset="-128"/>
              </a:defRPr>
            </a:lvl5pPr>
          </a:lstStyle>
          <a:p>
            <a:r>
              <a:rPr lang="ja-JP" altLang="en-US" dirty="0"/>
              <a:t>キーメッセージ</a:t>
            </a:r>
            <a:endParaRPr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endParaRPr kumimoji="1" lang="en-US" altLang="ja-JP" dirty="0"/>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26871036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7" name="タイトル プレースホルダー 2">
            <a:extLst>
              <a:ext uri="{FF2B5EF4-FFF2-40B4-BE49-F238E27FC236}">
                <a16:creationId xmlns:a16="http://schemas.microsoft.com/office/drawing/2014/main" id="{B5748912-11F7-42BC-B5E6-65756D9D87DD}"/>
              </a:ext>
            </a:extLst>
          </p:cNvPr>
          <p:cNvSpPr>
            <a:spLocks noGrp="1"/>
          </p:cNvSpPr>
          <p:nvPr>
            <p:ph type="title"/>
          </p:nvPr>
        </p:nvSpPr>
        <p:spPr>
          <a:xfrm>
            <a:off x="273000" y="86560"/>
            <a:ext cx="9360000" cy="828000"/>
          </a:xfrm>
          <a:prstGeom prst="rect">
            <a:avLst/>
          </a:prstGeom>
        </p:spPr>
        <p:txBody>
          <a:bodyPr vert="horz" wrap="square" lIns="91440" tIns="46800" rIns="91440" bIns="45720" rtlCol="0" anchor="ctr">
            <a:normAutofit/>
          </a:bodyPr>
          <a:lstStyle/>
          <a:p>
            <a:pPr lvl="0" defTabSz="829366"/>
            <a:r>
              <a:rPr kumimoji="1" lang="ja-JP" altLang="en-US" dirty="0"/>
              <a:t>タイトル</a:t>
            </a:r>
          </a:p>
        </p:txBody>
      </p:sp>
      <p:sp>
        <p:nvSpPr>
          <p:cNvPr id="8" name="テキスト プレースホルダー 4">
            <a:extLst>
              <a:ext uri="{FF2B5EF4-FFF2-40B4-BE49-F238E27FC236}">
                <a16:creationId xmlns:a16="http://schemas.microsoft.com/office/drawing/2014/main" id="{6B318DA5-98EE-40A9-A312-931F4F3E4895}"/>
              </a:ext>
            </a:extLst>
          </p:cNvPr>
          <p:cNvSpPr>
            <a:spLocks noGrp="1"/>
          </p:cNvSpPr>
          <p:nvPr>
            <p:ph type="body" idx="1"/>
          </p:nvPr>
        </p:nvSpPr>
        <p:spPr>
          <a:xfrm>
            <a:off x="273000" y="1064025"/>
            <a:ext cx="9360000" cy="2810000"/>
          </a:xfrm>
          <a:prstGeom prst="rect">
            <a:avLst/>
          </a:prstGeom>
        </p:spPr>
        <p:txBody>
          <a:bodyPr vert="horz" wrap="square" lIns="91440" tIns="45720" rIns="91440" bIns="45720" rtlCol="0">
            <a:spAutoFit/>
          </a:bodyPr>
          <a:lstStyle/>
          <a:p>
            <a:pPr lvl="0"/>
            <a:r>
              <a:rPr kumimoji="1" lang="ja-JP" altLang="en-US" dirty="0"/>
              <a:t>キーメッセージ</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endParaRPr kumimoji="1" lang="en-US" altLang="ja-JP" dirty="0"/>
          </a:p>
          <a:p>
            <a:pPr lvl="4"/>
            <a:r>
              <a:rPr kumimoji="1" lang="ja-JP" altLang="en-US" dirty="0"/>
              <a:t>第 </a:t>
            </a:r>
            <a:r>
              <a:rPr kumimoji="1" lang="en-US" altLang="ja-JP" dirty="0"/>
              <a:t>5 </a:t>
            </a:r>
            <a:r>
              <a:rPr kumimoji="1" lang="ja-JP" altLang="en-US" dirty="0"/>
              <a:t>レベル</a:t>
            </a:r>
          </a:p>
        </p:txBody>
      </p:sp>
      <p:sp>
        <p:nvSpPr>
          <p:cNvPr id="9" name="フッター プレースホルダー 9">
            <a:extLst>
              <a:ext uri="{FF2B5EF4-FFF2-40B4-BE49-F238E27FC236}">
                <a16:creationId xmlns:a16="http://schemas.microsoft.com/office/drawing/2014/main" id="{E8A0BFFC-100E-4C31-8549-83F5E3A4BBE8}"/>
              </a:ext>
            </a:extLst>
          </p:cNvPr>
          <p:cNvSpPr>
            <a:spLocks noGrp="1"/>
          </p:cNvSpPr>
          <p:nvPr>
            <p:ph type="ftr" sz="quarter" idx="3"/>
          </p:nvPr>
        </p:nvSpPr>
        <p:spPr>
          <a:xfrm>
            <a:off x="176813" y="6377566"/>
            <a:ext cx="8661096" cy="360000"/>
          </a:xfrm>
          <a:prstGeom prst="rect">
            <a:avLst/>
          </a:prstGeom>
        </p:spPr>
        <p:txBody>
          <a:bodyPr vert="horz" lIns="91440" tIns="45720" rIns="91440" bIns="45720" rtlCol="0" anchor="b"/>
          <a:lstStyle>
            <a:lvl1pPr>
              <a:defRPr kumimoji="1" lang="ja-JP" altLang="en-US" sz="952" b="1" i="0">
                <a:solidFill>
                  <a:schemeClr val="tx1">
                    <a:lumMod val="50000"/>
                    <a:lumOff val="50000"/>
                  </a:schemeClr>
                </a:solidFill>
                <a:latin typeface="Hiragino Sans W6" panose="020B0400000000000000" pitchFamily="34" charset="-128"/>
                <a:ea typeface="Hiragino Sans W6" panose="020B0400000000000000" pitchFamily="34" charset="-128"/>
              </a:defRPr>
            </a:lvl1pPr>
          </a:lstStyle>
          <a:p>
            <a:endParaRPr lang="ja-JP" altLang="en-US" dirty="0"/>
          </a:p>
        </p:txBody>
      </p:sp>
      <p:sp>
        <p:nvSpPr>
          <p:cNvPr id="11" name="スライド番号プレースホルダー 11">
            <a:extLst>
              <a:ext uri="{FF2B5EF4-FFF2-40B4-BE49-F238E27FC236}">
                <a16:creationId xmlns:a16="http://schemas.microsoft.com/office/drawing/2014/main" id="{83FC6686-0536-428E-910D-AF51F64B3611}"/>
              </a:ext>
            </a:extLst>
          </p:cNvPr>
          <p:cNvSpPr>
            <a:spLocks noGrp="1"/>
          </p:cNvSpPr>
          <p:nvPr>
            <p:ph type="sldNum" sz="quarter" idx="4"/>
          </p:nvPr>
        </p:nvSpPr>
        <p:spPr>
          <a:xfrm>
            <a:off x="8837911" y="6393946"/>
            <a:ext cx="893101" cy="343620"/>
          </a:xfrm>
          <a:prstGeom prst="rect">
            <a:avLst/>
          </a:prstGeom>
          <a:noFill/>
        </p:spPr>
        <p:txBody>
          <a:bodyPr wrap="square" rtlCol="0" anchor="b">
            <a:spAutoFit/>
          </a:bodyPr>
          <a:lstStyle>
            <a:lvl1pPr algn="r">
              <a:defRPr kumimoji="1" lang="ja-JP" altLang="en-US" b="1" i="0" smtClean="0">
                <a:latin typeface="Hiragino Sans W6" panose="020B0400000000000000" pitchFamily="34" charset="-128"/>
                <a:ea typeface="Hiragino Sans W6" panose="020B0400000000000000" pitchFamily="34" charset="-128"/>
                <a:cs typeface="Hiragino Sans W6" panose="020B0400000000000000" pitchFamily="34" charset="-128"/>
              </a:defRPr>
            </a:lvl1pPr>
          </a:lstStyle>
          <a:p>
            <a:fld id="{274D4693-4A46-46E5-B2F2-4022A49F1990}" type="slidenum">
              <a:rPr lang="en-US" altLang="ja-JP" smtClean="0"/>
              <a:pPr/>
              <a:t>‹#›</a:t>
            </a:fld>
            <a:endParaRPr lang="en-US" altLang="ja-JP" dirty="0"/>
          </a:p>
        </p:txBody>
      </p:sp>
      <p:sp>
        <p:nvSpPr>
          <p:cNvPr id="13" name="日付プレースホルダー 1">
            <a:extLst>
              <a:ext uri="{FF2B5EF4-FFF2-40B4-BE49-F238E27FC236}">
                <a16:creationId xmlns:a16="http://schemas.microsoft.com/office/drawing/2014/main" id="{17CD504A-C002-4E6F-8806-358B65A0BDF8}"/>
              </a:ext>
            </a:extLst>
          </p:cNvPr>
          <p:cNvSpPr>
            <a:spLocks noGrp="1"/>
          </p:cNvSpPr>
          <p:nvPr>
            <p:ph type="dt" sz="half" idx="2"/>
          </p:nvPr>
        </p:nvSpPr>
        <p:spPr>
          <a:xfrm>
            <a:off x="8918859" y="6858003"/>
            <a:ext cx="982411" cy="335051"/>
          </a:xfrm>
          <a:prstGeom prst="rect">
            <a:avLst/>
          </a:prstGeom>
        </p:spPr>
        <p:txBody>
          <a:bodyPr vert="horz" lIns="91440" tIns="45720" rIns="91440" bIns="45720" rtlCol="0" anchor="ctr"/>
          <a:lstStyle>
            <a:lvl1pPr algn="ctr">
              <a:defRPr sz="1089" b="1" i="0">
                <a:solidFill>
                  <a:schemeClr val="tx1">
                    <a:tint val="75000"/>
                  </a:schemeClr>
                </a:solidFill>
                <a:latin typeface="Hiragino Sans W6" panose="020B0400000000000000" pitchFamily="34" charset="-128"/>
                <a:ea typeface="Hiragino Sans W6" panose="020B0400000000000000" pitchFamily="34" charset="-128"/>
              </a:defRPr>
            </a:lvl1pPr>
          </a:lstStyle>
          <a:p>
            <a:endParaRPr kumimoji="1" lang="ja-JP" altLang="en-US" dirty="0"/>
          </a:p>
        </p:txBody>
      </p:sp>
    </p:spTree>
    <p:extLst>
      <p:ext uri="{BB962C8B-B14F-4D97-AF65-F5344CB8AC3E}">
        <p14:creationId xmlns:p14="http://schemas.microsoft.com/office/powerpoint/2010/main" val="4146323074"/>
      </p:ext>
    </p:extLst>
  </p:cSld>
  <p:clrMap bg1="lt1" tx1="dk1" bg2="lt2" tx2="dk2" accent1="accent1" accent2="accent2" accent3="accent3" accent4="accent4" accent5="accent5" accent6="accent6" hlink="hlink" folHlink="folHlink"/>
  <p:sldLayoutIdLst>
    <p:sldLayoutId id="2147484165" r:id="rId1"/>
    <p:sldLayoutId id="2147484143" r:id="rId2"/>
    <p:sldLayoutId id="2147484150" r:id="rId3"/>
    <p:sldLayoutId id="2147484147" r:id="rId4"/>
    <p:sldLayoutId id="2147484148" r:id="rId5"/>
    <p:sldLayoutId id="2147484114" r:id="rId6"/>
    <p:sldLayoutId id="2147484146" r:id="rId7"/>
    <p:sldLayoutId id="2147484167" r:id="rId8"/>
    <p:sldLayoutId id="2147484168" r:id="rId9"/>
    <p:sldLayoutId id="2147484169" r:id="rId10"/>
  </p:sldLayoutIdLst>
  <p:hf hdr="0" ftr="0" dt="0"/>
  <p:txStyles>
    <p:titleStyle>
      <a:lvl1pPr algn="l" defTabSz="829407" rtl="0" eaLnBrk="1" latinLnBrk="0" hangingPunct="1">
        <a:lnSpc>
          <a:spcPct val="100000"/>
        </a:lnSpc>
        <a:spcBef>
          <a:spcPct val="0"/>
        </a:spcBef>
        <a:buNone/>
        <a:defRPr kumimoji="1" lang="ja-JP" altLang="en-US" sz="2400" b="1" i="0" kern="1200" smtClean="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p:titleStyle>
    <p:bodyStyle>
      <a:lvl1pPr marL="0" marR="0" indent="0" algn="l" defTabSz="829407" rtl="0" eaLnBrk="1" fontAlgn="auto" latinLnBrk="0" hangingPunct="1">
        <a:lnSpc>
          <a:spcPct val="130000"/>
        </a:lnSpc>
        <a:spcBef>
          <a:spcPts val="0"/>
        </a:spcBef>
        <a:spcAft>
          <a:spcPts val="1800"/>
        </a:spcAft>
        <a:buClrTx/>
        <a:buSzTx/>
        <a:buFontTx/>
        <a:buNone/>
        <a:tabLst/>
        <a:defRPr kumimoji="1" lang="ja-JP" altLang="en-US" sz="2800" b="1" i="0" kern="1200" dirty="0" smtClean="0">
          <a:solidFill>
            <a:schemeClr val="tx1"/>
          </a:solidFill>
          <a:latin typeface="Hiragino Sans W6" panose="020B0400000000000000" pitchFamily="34" charset="-128"/>
          <a:ea typeface="Hiragino Sans W6" panose="020B0400000000000000" pitchFamily="34" charset="-128"/>
          <a:cs typeface="+mn-cs"/>
        </a:defRPr>
      </a:lvl1pPr>
      <a:lvl2pPr marL="310255" marR="0" indent="-311071" algn="l" defTabSz="829407" rtl="0" eaLnBrk="1" fontAlgn="auto" latinLnBrk="0" hangingPunct="1">
        <a:lnSpc>
          <a:spcPct val="130000"/>
        </a:lnSpc>
        <a:spcBef>
          <a:spcPts val="0"/>
        </a:spcBef>
        <a:spcAft>
          <a:spcPts val="1200"/>
        </a:spcAft>
        <a:buClrTx/>
        <a:buSzTx/>
        <a:buFont typeface="Arial" panose="020B0604020202020204" pitchFamily="34" charset="0"/>
        <a:buChar char="•"/>
        <a:tabLst/>
        <a:defRPr kumimoji="1" lang="ja-JP" altLang="en-US" sz="2400" b="1" i="0" kern="1200" dirty="0" smtClean="0">
          <a:solidFill>
            <a:schemeClr val="tx1"/>
          </a:solidFill>
          <a:latin typeface="Hiragino Sans W6" panose="020B0400000000000000" pitchFamily="34" charset="-128"/>
          <a:ea typeface="Hiragino Sans W6" panose="020B0400000000000000" pitchFamily="34" charset="-128"/>
          <a:cs typeface="+mn-cs"/>
        </a:defRPr>
      </a:lvl2pPr>
      <a:lvl3pPr marL="685826" indent="-259226" algn="l" defTabSz="829407" rtl="0" eaLnBrk="1" latinLnBrk="0" hangingPunct="1">
        <a:lnSpc>
          <a:spcPct val="130000"/>
        </a:lnSpc>
        <a:spcBef>
          <a:spcPts val="0"/>
        </a:spcBef>
        <a:spcAft>
          <a:spcPts val="1200"/>
        </a:spcAft>
        <a:buFont typeface="Arial" panose="020B0604020202020204" pitchFamily="34" charset="0"/>
        <a:buChar char="•"/>
        <a:defRPr kumimoji="1" lang="ja-JP" altLang="en-US" sz="2000" b="1" i="0" kern="1200" dirty="0" smtClean="0">
          <a:solidFill>
            <a:schemeClr val="tx1"/>
          </a:solidFill>
          <a:latin typeface="Hiragino Sans W6" panose="020B0400000000000000" pitchFamily="34" charset="-128"/>
          <a:ea typeface="Hiragino Sans W6" panose="020B0400000000000000" pitchFamily="34" charset="-128"/>
          <a:cs typeface="+mn-cs"/>
        </a:defRPr>
      </a:lvl3pPr>
      <a:lvl4pPr marL="1077728" indent="-259226" algn="l" defTabSz="829407" rtl="0" eaLnBrk="1" latinLnBrk="0" hangingPunct="1">
        <a:lnSpc>
          <a:spcPct val="130000"/>
        </a:lnSpc>
        <a:spcBef>
          <a:spcPts val="0"/>
        </a:spcBef>
        <a:spcAft>
          <a:spcPts val="600"/>
        </a:spcAft>
        <a:buFont typeface="Arial" panose="020B0604020202020204" pitchFamily="34" charset="0"/>
        <a:buChar char="•"/>
        <a:defRPr kumimoji="1" lang="ja-JP" altLang="en-US" sz="1800" b="1" i="0" kern="1200" dirty="0" smtClean="0">
          <a:solidFill>
            <a:schemeClr val="tx1"/>
          </a:solidFill>
          <a:latin typeface="Hiragino Sans W6" panose="020B0400000000000000" pitchFamily="34" charset="-128"/>
          <a:ea typeface="Hiragino Sans W6" panose="020B0400000000000000" pitchFamily="34" charset="-128"/>
          <a:cs typeface="+mn-cs"/>
        </a:defRPr>
      </a:lvl4pPr>
      <a:lvl5pPr marL="1502285" indent="-259226" algn="l" defTabSz="829407" rtl="0" eaLnBrk="1" latinLnBrk="0" hangingPunct="1">
        <a:lnSpc>
          <a:spcPct val="130000"/>
        </a:lnSpc>
        <a:spcBef>
          <a:spcPts val="0"/>
        </a:spcBef>
        <a:spcAft>
          <a:spcPts val="0"/>
        </a:spcAft>
        <a:buFont typeface="Arial" panose="020B0604020202020204" pitchFamily="34" charset="0"/>
        <a:buChar char="•"/>
        <a:defRPr kumimoji="1" lang="en-US" altLang="ja-JP" sz="1600" b="1" i="0" kern="1200" dirty="0" smtClean="0">
          <a:solidFill>
            <a:schemeClr val="tx1"/>
          </a:solidFill>
          <a:latin typeface="Hiragino Sans W6" panose="020B0400000000000000" pitchFamily="34" charset="-128"/>
          <a:ea typeface="Hiragino Sans W6" panose="020B0400000000000000" pitchFamily="34" charset="-128"/>
          <a:cs typeface="+mn-cs"/>
        </a:defRPr>
      </a:lvl5pPr>
      <a:lvl6pPr marL="2073635" indent="0" algn="l" defTabSz="829407" rtl="0" eaLnBrk="1" latinLnBrk="0" hangingPunct="1">
        <a:lnSpc>
          <a:spcPct val="100000"/>
        </a:lnSpc>
        <a:spcBef>
          <a:spcPts val="0"/>
        </a:spcBef>
        <a:spcAft>
          <a:spcPts val="2177"/>
        </a:spcAft>
        <a:buFontTx/>
        <a:buNone/>
        <a:defRPr kumimoji="1" lang="en-US" altLang="ja-JP" sz="1815" kern="1200" dirty="0" smtClean="0">
          <a:solidFill>
            <a:schemeClr val="tx1"/>
          </a:solidFill>
          <a:latin typeface="+mn-lt"/>
          <a:ea typeface="+mn-ea"/>
          <a:cs typeface="+mn-cs"/>
        </a:defRPr>
      </a:lvl6pPr>
      <a:lvl7pPr marL="2488362" indent="0" algn="l" defTabSz="829407" rtl="0" eaLnBrk="1" latinLnBrk="0" hangingPunct="1">
        <a:lnSpc>
          <a:spcPct val="100000"/>
        </a:lnSpc>
        <a:spcBef>
          <a:spcPts val="0"/>
        </a:spcBef>
        <a:spcAft>
          <a:spcPts val="2177"/>
        </a:spcAft>
        <a:buFontTx/>
        <a:buNone/>
        <a:defRPr kumimoji="1" lang="en-US" altLang="ja-JP" sz="1633" kern="1200" dirty="0" smtClean="0">
          <a:solidFill>
            <a:schemeClr val="tx1"/>
          </a:solidFill>
          <a:latin typeface="+mn-lt"/>
          <a:ea typeface="+mn-ea"/>
          <a:cs typeface="+mn-cs"/>
        </a:defRPr>
      </a:lvl7pPr>
      <a:lvl8pPr marL="2903089" indent="0" algn="l" defTabSz="829407" rtl="0" eaLnBrk="1" latinLnBrk="0" hangingPunct="1">
        <a:lnSpc>
          <a:spcPct val="100000"/>
        </a:lnSpc>
        <a:spcBef>
          <a:spcPts val="0"/>
        </a:spcBef>
        <a:spcAft>
          <a:spcPts val="2177"/>
        </a:spcAft>
        <a:buFontTx/>
        <a:buNone/>
        <a:defRPr kumimoji="1" lang="en-US" altLang="ja-JP" sz="1452" kern="1200" dirty="0" smtClean="0">
          <a:solidFill>
            <a:schemeClr val="tx1"/>
          </a:solidFill>
          <a:latin typeface="+mn-lt"/>
          <a:ea typeface="+mn-ea"/>
          <a:cs typeface="+mn-cs"/>
        </a:defRPr>
      </a:lvl8pPr>
      <a:lvl9pPr marL="3317816" indent="0" algn="l" defTabSz="829407" rtl="0" eaLnBrk="1" latinLnBrk="0" hangingPunct="1">
        <a:lnSpc>
          <a:spcPct val="100000"/>
        </a:lnSpc>
        <a:spcBef>
          <a:spcPts val="0"/>
        </a:spcBef>
        <a:spcAft>
          <a:spcPts val="2177"/>
        </a:spcAft>
        <a:buFontTx/>
        <a:buNone/>
        <a:defRPr kumimoji="1" lang="ja-JP" altLang="en-US" sz="1271" kern="1200" dirty="0" smtClean="0">
          <a:solidFill>
            <a:schemeClr val="tx1"/>
          </a:solidFill>
          <a:latin typeface="+mn-lt"/>
          <a:ea typeface="+mn-ea"/>
          <a:cs typeface="+mn-cs"/>
        </a:defRPr>
      </a:lvl9pPr>
    </p:bodyStyle>
    <p:otherStyle>
      <a:defPPr>
        <a:defRPr lang="ja-JP"/>
      </a:defPPr>
      <a:lvl1pPr marL="0" algn="l" defTabSz="829407" rtl="0" eaLnBrk="1" latinLnBrk="0" hangingPunct="1">
        <a:defRPr kumimoji="1" sz="1633" kern="1200">
          <a:solidFill>
            <a:schemeClr val="tx1"/>
          </a:solidFill>
          <a:latin typeface="+mn-lt"/>
          <a:ea typeface="+mn-ea"/>
          <a:cs typeface="+mn-cs"/>
        </a:defRPr>
      </a:lvl1pPr>
      <a:lvl2pPr marL="414704" algn="l" defTabSz="829407" rtl="0" eaLnBrk="1" latinLnBrk="0" hangingPunct="1">
        <a:defRPr kumimoji="1" sz="1633" kern="1200">
          <a:solidFill>
            <a:schemeClr val="tx1"/>
          </a:solidFill>
          <a:latin typeface="+mn-lt"/>
          <a:ea typeface="+mn-ea"/>
          <a:cs typeface="+mn-cs"/>
        </a:defRPr>
      </a:lvl2pPr>
      <a:lvl3pPr marL="829407" algn="l" defTabSz="829407" rtl="0" eaLnBrk="1" latinLnBrk="0" hangingPunct="1">
        <a:defRPr kumimoji="1" sz="1633" kern="1200">
          <a:solidFill>
            <a:schemeClr val="tx1"/>
          </a:solidFill>
          <a:latin typeface="+mn-lt"/>
          <a:ea typeface="+mn-ea"/>
          <a:cs typeface="+mn-cs"/>
        </a:defRPr>
      </a:lvl3pPr>
      <a:lvl4pPr marL="1244109" algn="l" defTabSz="829407" rtl="0" eaLnBrk="1" latinLnBrk="0" hangingPunct="1">
        <a:defRPr kumimoji="1" sz="1633" kern="1200">
          <a:solidFill>
            <a:schemeClr val="tx1"/>
          </a:solidFill>
          <a:latin typeface="+mn-lt"/>
          <a:ea typeface="+mn-ea"/>
          <a:cs typeface="+mn-cs"/>
        </a:defRPr>
      </a:lvl4pPr>
      <a:lvl5pPr marL="1658815" algn="l" defTabSz="829407" rtl="0" eaLnBrk="1" latinLnBrk="0" hangingPunct="1">
        <a:defRPr kumimoji="1" sz="1633" kern="1200">
          <a:solidFill>
            <a:schemeClr val="tx1"/>
          </a:solidFill>
          <a:latin typeface="+mn-lt"/>
          <a:ea typeface="+mn-ea"/>
          <a:cs typeface="+mn-cs"/>
        </a:defRPr>
      </a:lvl5pPr>
      <a:lvl6pPr marL="2073519" algn="l" defTabSz="829407" rtl="0" eaLnBrk="1" latinLnBrk="0" hangingPunct="1">
        <a:defRPr kumimoji="1" sz="1633" kern="1200">
          <a:solidFill>
            <a:schemeClr val="tx1"/>
          </a:solidFill>
          <a:latin typeface="+mn-lt"/>
          <a:ea typeface="+mn-ea"/>
          <a:cs typeface="+mn-cs"/>
        </a:defRPr>
      </a:lvl6pPr>
      <a:lvl7pPr marL="2488220" algn="l" defTabSz="829407" rtl="0" eaLnBrk="1" latinLnBrk="0" hangingPunct="1">
        <a:defRPr kumimoji="1" sz="1633" kern="1200">
          <a:solidFill>
            <a:schemeClr val="tx1"/>
          </a:solidFill>
          <a:latin typeface="+mn-lt"/>
          <a:ea typeface="+mn-ea"/>
          <a:cs typeface="+mn-cs"/>
        </a:defRPr>
      </a:lvl7pPr>
      <a:lvl8pPr marL="2902923" algn="l" defTabSz="829407" rtl="0" eaLnBrk="1" latinLnBrk="0" hangingPunct="1">
        <a:defRPr kumimoji="1" sz="1633" kern="1200">
          <a:solidFill>
            <a:schemeClr val="tx1"/>
          </a:solidFill>
          <a:latin typeface="+mn-lt"/>
          <a:ea typeface="+mn-ea"/>
          <a:cs typeface="+mn-cs"/>
        </a:defRPr>
      </a:lvl8pPr>
      <a:lvl9pPr marL="3317628" algn="l" defTabSz="829407" rtl="0" eaLnBrk="1" latinLnBrk="0" hangingPunct="1">
        <a:defRPr kumimoji="1" sz="163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 userDrawn="1">
          <p15:clr>
            <a:srgbClr val="F26B43"/>
          </p15:clr>
        </p15:guide>
        <p15:guide id="2" pos="6068" userDrawn="1">
          <p15:clr>
            <a:srgbClr val="F26B43"/>
          </p15:clr>
        </p15:guide>
        <p15:guide id="4" pos="5705" userDrawn="1">
          <p15:clr>
            <a:srgbClr val="F26B43"/>
          </p15:clr>
        </p15:guide>
        <p15:guide id="5" orient="horz" pos="3974" userDrawn="1">
          <p15:clr>
            <a:srgbClr val="F26B43"/>
          </p15:clr>
        </p15:guide>
        <p15:guide id="6" orient="horz" pos="120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png"/><Relationship Id="rId16" Type="http://schemas.openxmlformats.org/officeDocument/2006/relationships/image" Target="../media/image54.png"/><Relationship Id="rId17"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6.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jp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キー, 斜面, 丘, 男 が含まれている画像&#10;&#10;自動的に生成された説明">
            <a:extLst>
              <a:ext uri="{FF2B5EF4-FFF2-40B4-BE49-F238E27FC236}">
                <a16:creationId xmlns:a16="http://schemas.microsoft.com/office/drawing/2014/main" id="{6E502CEB-AD38-DA68-F1E3-817897C29728}"/>
              </a:ext>
            </a:extLst>
          </p:cNvPr>
          <p:cNvPicPr>
            <a:picLocks noChangeAspect="1"/>
          </p:cNvPicPr>
          <p:nvPr/>
        </p:nvPicPr>
        <p:blipFill>
          <a:blip r:embed="rId3"/>
          <a:stretch>
            <a:fillRect/>
          </a:stretch>
        </p:blipFill>
        <p:spPr>
          <a:xfrm>
            <a:off x="1" y="0"/>
            <a:ext cx="9905999" cy="6858000"/>
          </a:xfrm>
          <a:prstGeom prst="rect">
            <a:avLst/>
          </a:prstGeom>
          <a:effectLst>
            <a:outerShdw blurRad="25400" dist="25400" dir="2700000" algn="tl" rotWithShape="0">
              <a:prstClr val="black">
                <a:alpha val="20000"/>
              </a:prstClr>
            </a:outerShdw>
          </a:effectLst>
        </p:spPr>
      </p:pic>
      <p:sp>
        <p:nvSpPr>
          <p:cNvPr id="8" name="正方形/長方形 7">
            <a:extLst>
              <a:ext uri="{FF2B5EF4-FFF2-40B4-BE49-F238E27FC236}">
                <a16:creationId xmlns:a16="http://schemas.microsoft.com/office/drawing/2014/main" id="{8D531260-9478-4137-03A4-F22693538566}"/>
              </a:ext>
            </a:extLst>
          </p:cNvPr>
          <p:cNvSpPr/>
          <p:nvPr/>
        </p:nvSpPr>
        <p:spPr>
          <a:xfrm>
            <a:off x="200999" y="269381"/>
            <a:ext cx="9504000" cy="6319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A7F28A1B-9204-7776-A83C-2910BA9E52F0}"/>
              </a:ext>
            </a:extLst>
          </p:cNvPr>
          <p:cNvSpPr/>
          <p:nvPr/>
        </p:nvSpPr>
        <p:spPr>
          <a:xfrm>
            <a:off x="200999" y="256654"/>
            <a:ext cx="9504000" cy="6319236"/>
          </a:xfrm>
          <a:prstGeom prst="rect">
            <a:avLst/>
          </a:prstGeom>
          <a:solidFill>
            <a:schemeClr val="bg2">
              <a:lumMod val="95000"/>
              <a:alpha val="418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B0AF84A5-D7F5-492E-F75A-DA0B15A183F0}"/>
              </a:ext>
            </a:extLst>
          </p:cNvPr>
          <p:cNvSpPr txBox="1"/>
          <p:nvPr/>
        </p:nvSpPr>
        <p:spPr>
          <a:xfrm>
            <a:off x="727034" y="673451"/>
            <a:ext cx="5017966" cy="405683"/>
          </a:xfrm>
          <a:prstGeom prst="rect">
            <a:avLst/>
          </a:prstGeom>
          <a:noFill/>
        </p:spPr>
        <p:txBody>
          <a:bodyPr wrap="square" lIns="72000" tIns="36000" rIns="72000" bIns="0" rtlCol="0">
            <a:spAutoFit/>
          </a:bodyPr>
          <a:lstStyle/>
          <a:p>
            <a:r>
              <a:rPr sz="2400"/>
              <a:t>{{client_company}} 御中</a:t>
            </a:r>
          </a:p>
        </p:txBody>
      </p:sp>
      <p:pic>
        <p:nvPicPr>
          <p:cNvPr id="10" name="図 9" descr="傘, 時計 が含まれている画像&#10;&#10;自動的に生成された説明">
            <a:extLst>
              <a:ext uri="{FF2B5EF4-FFF2-40B4-BE49-F238E27FC236}">
                <a16:creationId xmlns:a16="http://schemas.microsoft.com/office/drawing/2014/main" id="{61EAFD8C-3F84-6BE3-9293-809EC55CEF47}"/>
              </a:ext>
            </a:extLst>
          </p:cNvPr>
          <p:cNvPicPr>
            <a:picLocks noChangeAspect="1"/>
          </p:cNvPicPr>
          <p:nvPr/>
        </p:nvPicPr>
        <p:blipFill rotWithShape="1">
          <a:blip r:embed="rId4"/>
          <a:srcRect r="5985"/>
          <a:stretch/>
        </p:blipFill>
        <p:spPr>
          <a:xfrm>
            <a:off x="4926419" y="2846684"/>
            <a:ext cx="4741299" cy="3352274"/>
          </a:xfrm>
          <a:prstGeom prst="rect">
            <a:avLst/>
          </a:prstGeom>
          <a:effectLst/>
        </p:spPr>
      </p:pic>
      <p:cxnSp>
        <p:nvCxnSpPr>
          <p:cNvPr id="9" name="直線コネクタ 8">
            <a:extLst>
              <a:ext uri="{FF2B5EF4-FFF2-40B4-BE49-F238E27FC236}">
                <a16:creationId xmlns:a16="http://schemas.microsoft.com/office/drawing/2014/main" id="{11F56C11-1BD9-F806-DA6D-073AAC9BCC41}"/>
              </a:ext>
            </a:extLst>
          </p:cNvPr>
          <p:cNvCxnSpPr>
            <a:cxnSpLocks/>
          </p:cNvCxnSpPr>
          <p:nvPr/>
        </p:nvCxnSpPr>
        <p:spPr>
          <a:xfrm>
            <a:off x="849000" y="3631866"/>
            <a:ext cx="4896000" cy="0"/>
          </a:xfrm>
          <a:prstGeom prst="line">
            <a:avLst/>
          </a:prstGeom>
          <a:solidFill>
            <a:schemeClr val="bg1">
              <a:lumMod val="95000"/>
            </a:schemeClr>
          </a:solidFill>
          <a:ln w="12700">
            <a:solidFill>
              <a:schemeClr val="tx1"/>
            </a:solidFill>
          </a:ln>
        </p:spPr>
      </p:cxnSp>
      <p:sp>
        <p:nvSpPr>
          <p:cNvPr id="16" name="テキスト ボックス 15">
            <a:extLst>
              <a:ext uri="{FF2B5EF4-FFF2-40B4-BE49-F238E27FC236}">
                <a16:creationId xmlns:a16="http://schemas.microsoft.com/office/drawing/2014/main" id="{98E3E387-9C92-0D0C-9AF2-71A140815161}"/>
              </a:ext>
            </a:extLst>
          </p:cNvPr>
          <p:cNvSpPr txBox="1"/>
          <p:nvPr/>
        </p:nvSpPr>
        <p:spPr>
          <a:xfrm>
            <a:off x="727034" y="1915853"/>
            <a:ext cx="9178963" cy="2469907"/>
          </a:xfrm>
          <a:prstGeom prst="rect">
            <a:avLst/>
          </a:prstGeom>
          <a:noFill/>
        </p:spPr>
        <p:txBody>
          <a:bodyPr wrap="square" rtlCol="0" anchor="b">
            <a:spAutoFit/>
          </a:bodyPr>
          <a:lstStyle/>
          <a:p>
            <a:pPr>
              <a:lnSpc>
                <a:spcPct val="150000"/>
              </a:lnSpc>
            </a:pPr>
            <a:r>
              <a:rPr sz="2800"/>
              <a:t>{{proposal_title}}</a:t>
            </a:r>
            <a:endParaRPr lang="en-US" altLang="ja-JP" sz="2800" b="1" dirty="0">
              <a:latin typeface="Meiryo" panose="020B0604030504040204" pitchFamily="34" charset="-128"/>
              <a:ea typeface="Meiryo" panose="020B0604030504040204" pitchFamily="34" charset="-128"/>
            </a:endParaRPr>
          </a:p>
          <a:p/>
          <a:p>
            <a:r>
              <a:rPr sz="2800"/>
              <a:t>{{proposal_subtitle}}</a:t>
            </a:r>
          </a:p>
          <a:p/>
          <a:p/>
          <a:p>
            <a:r>
              <a:rPr sz="2800"/>
              <a:t>　株式会社スリーグッド　{{proposal_date}}</a:t>
            </a:r>
          </a:p>
        </p:txBody>
      </p:sp>
      <p:sp>
        <p:nvSpPr>
          <p:cNvPr id="13" name="テキスト ボックス 12">
            <a:extLst>
              <a:ext uri="{FF2B5EF4-FFF2-40B4-BE49-F238E27FC236}">
                <a16:creationId xmlns:a16="http://schemas.microsoft.com/office/drawing/2014/main" id="{6C8981CF-45FE-44EB-21EF-345CEB0BCE56}"/>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pic>
        <p:nvPicPr>
          <p:cNvPr id="3" name="図 2" descr="テキスト, ロゴ&#10;&#10;自動的に生成された説明">
            <a:extLst>
              <a:ext uri="{FF2B5EF4-FFF2-40B4-BE49-F238E27FC236}">
                <a16:creationId xmlns:a16="http://schemas.microsoft.com/office/drawing/2014/main" id="{A43A8EE3-71A7-512B-1A06-02E275D795D6}"/>
              </a:ext>
            </a:extLst>
          </p:cNvPr>
          <p:cNvPicPr>
            <a:picLocks noChangeAspect="1"/>
          </p:cNvPicPr>
          <p:nvPr/>
        </p:nvPicPr>
        <p:blipFill>
          <a:blip r:embed="rId5"/>
          <a:stretch>
            <a:fillRect/>
          </a:stretch>
        </p:blipFill>
        <p:spPr>
          <a:xfrm>
            <a:off x="7495919" y="327447"/>
            <a:ext cx="2144556" cy="1312468"/>
          </a:xfrm>
          <a:prstGeom prst="rect">
            <a:avLst/>
          </a:prstGeom>
        </p:spPr>
      </p:pic>
      <p:sp>
        <p:nvSpPr>
          <p:cNvPr id="5" name="スライド番号プレースホルダー 4">
            <a:extLst>
              <a:ext uri="{FF2B5EF4-FFF2-40B4-BE49-F238E27FC236}">
                <a16:creationId xmlns:a16="http://schemas.microsoft.com/office/drawing/2014/main" id="{2A748A42-446F-0920-BF8C-A3B0E066EB8E}"/>
              </a:ext>
            </a:extLst>
          </p:cNvPr>
          <p:cNvSpPr>
            <a:spLocks noGrp="1"/>
          </p:cNvSpPr>
          <p:nvPr>
            <p:ph type="sldNum" sz="quarter" idx="11"/>
          </p:nvPr>
        </p:nvSpPr>
        <p:spPr/>
        <p:txBody>
          <a:bodyPr/>
          <a:lstStyle/>
          <a:p>
            <a:fld id="{274D4693-4A46-46E5-B2F2-4022A49F1990}" type="slidenum">
              <a:rPr lang="en-US" altLang="ja-JP" smtClean="0"/>
              <a:pPr/>
              <a:t>1</a:t>
            </a:fld>
            <a:endParaRPr lang="en-US" altLang="ja-JP" dirty="0"/>
          </a:p>
        </p:txBody>
      </p:sp>
      <p:sp>
        <p:nvSpPr>
          <p:cNvPr id="4" name="テキスト ボックス 3">
            <a:extLst>
              <a:ext uri="{FF2B5EF4-FFF2-40B4-BE49-F238E27FC236}">
                <a16:creationId xmlns:a16="http://schemas.microsoft.com/office/drawing/2014/main" id="{AF367499-206E-C381-8493-FCE640E545E1}"/>
              </a:ext>
            </a:extLst>
          </p:cNvPr>
          <p:cNvSpPr txBox="1"/>
          <p:nvPr/>
        </p:nvSpPr>
        <p:spPr>
          <a:xfrm>
            <a:off x="-1517515" y="1274323"/>
            <a:ext cx="145471" cy="282573"/>
          </a:xfrm>
          <a:prstGeom prst="rect">
            <a:avLst/>
          </a:prstGeom>
          <a:noFill/>
        </p:spPr>
        <p:txBody>
          <a:bodyPr wrap="none" lIns="72000" tIns="36000" rIns="72000" bIns="0" rtlCol="0">
            <a:spAutoFit/>
          </a:bodyPr>
          <a:lstStyle/>
          <a:p>
            <a:pPr algn="l"/>
            <a:endParaRPr kumimoji="1" lang="ja-JP" altLang="en-US" sz="1600" dirty="0">
              <a:latin typeface="+mj-ea"/>
              <a:ea typeface="+mj-ea"/>
              <a:cs typeface="メイリオ" panose="020B0604030504040204" pitchFamily="50" charset="-128"/>
            </a:endParaRPr>
          </a:p>
        </p:txBody>
      </p:sp>
    </p:spTree>
    <p:extLst>
      <p:ext uri="{BB962C8B-B14F-4D97-AF65-F5344CB8AC3E}">
        <p14:creationId xmlns:p14="http://schemas.microsoft.com/office/powerpoint/2010/main" val="493463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969976BC-BCD8-CDFE-E8E6-137103B31E1F}"/>
            </a:ext>
          </a:extLst>
        </p:cNvPr>
        <p:cNvGrpSpPr/>
        <p:nvPr/>
      </p:nvGrpSpPr>
      <p:grpSpPr>
        <a:xfrm>
          <a:off x="0" y="0"/>
          <a:ext cx="0" cy="0"/>
          <a:chOff x="0" y="0"/>
          <a:chExt cx="0" cy="0"/>
        </a:xfrm>
      </p:grpSpPr>
      <p:pic>
        <p:nvPicPr>
          <p:cNvPr id="12" name="図 11">
            <a:extLst>
              <a:ext uri="{FF2B5EF4-FFF2-40B4-BE49-F238E27FC236}">
                <a16:creationId xmlns:a16="http://schemas.microsoft.com/office/drawing/2014/main" id="{B542216E-36E8-04A2-A168-1F9333D77FD4}"/>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46" name="タイトル 5">
            <a:extLst>
              <a:ext uri="{FF2B5EF4-FFF2-40B4-BE49-F238E27FC236}">
                <a16:creationId xmlns:a16="http://schemas.microsoft.com/office/drawing/2014/main" id="{EEED7C23-DD96-3528-7DF4-DA442DD3DD62}"/>
              </a:ext>
            </a:extLst>
          </p:cNvPr>
          <p:cNvSpPr>
            <a:spLocks noGrp="1"/>
          </p:cNvSpPr>
          <p:nvPr>
            <p:ph type="title"/>
          </p:nvPr>
        </p:nvSpPr>
        <p:spPr>
          <a:xfrm>
            <a:off x="769231" y="406367"/>
            <a:ext cx="1889472" cy="340648"/>
          </a:xfrm>
          <a:solidFill>
            <a:schemeClr val="tx1">
              <a:lumMod val="85000"/>
              <a:lumOff val="15000"/>
            </a:schemeClr>
          </a:solidFill>
        </p:spPr>
        <p:txBody>
          <a:bodyPr anchor="ctr">
            <a:normAutofit/>
          </a:bodyPr>
          <a:lstStyle/>
          <a:p>
            <a:pPr algn="ctr"/>
            <a:r>
              <a:rPr lang="ja-JP" altLang="en-US" sz="1100">
                <a:solidFill>
                  <a:schemeClr val="bg1"/>
                </a:solidFill>
                <a:latin typeface="+mj-ea"/>
                <a:ea typeface="+mj-ea"/>
              </a:rPr>
              <a:t>営業ロードマップ</a:t>
            </a:r>
            <a:endParaRPr lang="ja-JP" altLang="en-US" sz="1100" dirty="0">
              <a:solidFill>
                <a:schemeClr val="bg1"/>
              </a:solidFill>
              <a:latin typeface="+mj-ea"/>
              <a:ea typeface="+mj-ea"/>
            </a:endParaRPr>
          </a:p>
        </p:txBody>
      </p:sp>
      <p:sp>
        <p:nvSpPr>
          <p:cNvPr id="41" name="テキスト ボックス 40">
            <a:extLst>
              <a:ext uri="{FF2B5EF4-FFF2-40B4-BE49-F238E27FC236}">
                <a16:creationId xmlns:a16="http://schemas.microsoft.com/office/drawing/2014/main" id="{7A8CDE55-760F-C0C2-85FA-22B82163FB35}"/>
              </a:ext>
            </a:extLst>
          </p:cNvPr>
          <p:cNvSpPr txBox="1"/>
          <p:nvPr/>
        </p:nvSpPr>
        <p:spPr>
          <a:xfrm>
            <a:off x="345000" y="1443470"/>
            <a:ext cx="260822" cy="174851"/>
          </a:xfrm>
          <a:prstGeom prst="rect">
            <a:avLst/>
          </a:prstGeom>
          <a:noFill/>
        </p:spPr>
        <p:txBody>
          <a:bodyPr wrap="none" lIns="72000" tIns="36000" rIns="72000" bIns="0" rtlCol="0">
            <a:spAutoFit/>
          </a:bodyPr>
          <a:lstStyle/>
          <a:p>
            <a:r>
              <a:rPr kumimoji="1" lang="ja-JP" altLang="en-US" sz="900">
                <a:solidFill>
                  <a:schemeClr val="tx1">
                    <a:lumMod val="85000"/>
                    <a:lumOff val="15000"/>
                  </a:schemeClr>
                </a:solidFill>
                <a:latin typeface="+mj-ea"/>
                <a:ea typeface="+mj-ea"/>
                <a:cs typeface="メイリオ" panose="020B0604030504040204" pitchFamily="50" charset="-128"/>
              </a:rPr>
              <a:t>　</a:t>
            </a:r>
            <a:endParaRPr kumimoji="1" lang="ja-JP" altLang="en-US" sz="900" dirty="0">
              <a:latin typeface="+mj-ea"/>
              <a:ea typeface="+mj-ea"/>
              <a:cs typeface="メイリオ" panose="020B0604030504040204" pitchFamily="50" charset="-128"/>
            </a:endParaRPr>
          </a:p>
        </p:txBody>
      </p:sp>
      <p:sp>
        <p:nvSpPr>
          <p:cNvPr id="9" name="スライド番号プレースホルダー 5">
            <a:extLst>
              <a:ext uri="{FF2B5EF4-FFF2-40B4-BE49-F238E27FC236}">
                <a16:creationId xmlns:a16="http://schemas.microsoft.com/office/drawing/2014/main" id="{6280D1A1-C9CE-1C4A-A2F5-0B4D162BAC80}"/>
              </a:ext>
            </a:extLst>
          </p:cNvPr>
          <p:cNvSpPr txBox="1">
            <a:spLocks/>
          </p:cNvSpPr>
          <p:nvPr/>
        </p:nvSpPr>
        <p:spPr>
          <a:xfrm>
            <a:off x="8837911" y="63939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pPr algn="r"/>
            <a:fld id="{274D4693-4A46-46E5-B2F2-4022A49F1990}" type="slidenum">
              <a:rPr lang="en-US" altLang="ja-JP" sz="1600" smtClean="0">
                <a:solidFill>
                  <a:schemeClr val="tx1"/>
                </a:solidFill>
              </a:rPr>
              <a:pPr algn="r"/>
              <a:t>10</a:t>
            </a:fld>
            <a:endParaRPr lang="en-US" altLang="ja-JP" sz="1600" dirty="0">
              <a:solidFill>
                <a:schemeClr val="tx1"/>
              </a:solidFill>
            </a:endParaRPr>
          </a:p>
        </p:txBody>
      </p:sp>
      <p:sp>
        <p:nvSpPr>
          <p:cNvPr id="4" name="テキスト ボックス 3">
            <a:extLst>
              <a:ext uri="{FF2B5EF4-FFF2-40B4-BE49-F238E27FC236}">
                <a16:creationId xmlns:a16="http://schemas.microsoft.com/office/drawing/2014/main" id="{3EE8872A-BEC3-3BF7-A1B6-4DFB639D7547}"/>
              </a:ext>
            </a:extLst>
          </p:cNvPr>
          <p:cNvSpPr txBox="1"/>
          <p:nvPr/>
        </p:nvSpPr>
        <p:spPr>
          <a:xfrm>
            <a:off x="278610" y="6597000"/>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8B4502AB-CCFB-A044-1E8E-F1D526CA36DB}"/>
              </a:ext>
            </a:extLst>
          </p:cNvPr>
          <p:cNvSpPr txBox="1"/>
          <p:nvPr/>
        </p:nvSpPr>
        <p:spPr>
          <a:xfrm>
            <a:off x="2865000" y="518583"/>
            <a:ext cx="4977631" cy="251795"/>
          </a:xfrm>
          <a:prstGeom prst="rect">
            <a:avLst/>
          </a:prstGeom>
          <a:noFill/>
        </p:spPr>
        <p:txBody>
          <a:bodyPr wrap="square" lIns="72000" tIns="36000" rIns="72000" bIns="0" rtlCol="0">
            <a:spAutoFit/>
          </a:bodyPr>
          <a:lstStyle/>
          <a:p>
            <a:pPr algn="l"/>
            <a:r>
              <a:rPr sz="1400"/>
              <a:t>{{start_timing_note}}</a:t>
            </a:r>
            <a:endParaRPr kumimoji="1" lang="ja-JP" altLang="en-US" sz="1400" dirty="0">
              <a:solidFill>
                <a:srgbClr val="1C8DEE"/>
              </a:solidFill>
              <a:latin typeface="+mj-ea"/>
              <a:ea typeface="+mj-ea"/>
              <a:cs typeface="メイリオ" panose="020B0604030504040204" pitchFamily="50" charset="-128"/>
            </a:endParaRPr>
          </a:p>
        </p:txBody>
      </p:sp>
      <p:pic>
        <p:nvPicPr>
          <p:cNvPr id="3" name="図 2" descr="テーブル&#10;&#10;AI 生成コンテンツは誤りを含む可能性があります。">
            <a:extLst>
              <a:ext uri="{FF2B5EF4-FFF2-40B4-BE49-F238E27FC236}">
                <a16:creationId xmlns:a16="http://schemas.microsoft.com/office/drawing/2014/main" id="{26DD693D-B4BF-D793-A29A-AB5E6B26F27F}"/>
              </a:ext>
            </a:extLst>
          </p:cNvPr>
          <p:cNvPicPr>
            <a:picLocks noChangeAspect="1"/>
          </p:cNvPicPr>
          <p:nvPr/>
        </p:nvPicPr>
        <p:blipFill>
          <a:blip r:embed="rId4"/>
          <a:stretch>
            <a:fillRect/>
          </a:stretch>
        </p:blipFill>
        <p:spPr>
          <a:xfrm>
            <a:off x="769231" y="917981"/>
            <a:ext cx="8367538" cy="5421436"/>
          </a:xfrm>
          <a:prstGeom prst="rect">
            <a:avLst/>
          </a:prstGeom>
        </p:spPr>
      </p:pic>
    </p:spTree>
    <p:extLst>
      <p:ext uri="{BB962C8B-B14F-4D97-AF65-F5344CB8AC3E}">
        <p14:creationId xmlns:p14="http://schemas.microsoft.com/office/powerpoint/2010/main" val="11601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C3597A03-97D3-2A12-810A-A4ECDE61EA2F}"/>
              </a:ext>
            </a:extLst>
          </p:cNvPr>
          <p:cNvPicPr>
            <a:picLocks noChangeAspect="1"/>
          </p:cNvPicPr>
          <p:nvPr/>
        </p:nvPicPr>
        <p:blipFill>
          <a:blip r:embed="rId3"/>
          <a:stretch>
            <a:fillRect/>
          </a:stretch>
        </p:blipFill>
        <p:spPr>
          <a:xfrm rot="16200000">
            <a:off x="1516901" y="-1524001"/>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35A2CCF3-B20D-07FD-5D53-BC1FC09020FE}"/>
              </a:ext>
            </a:extLst>
          </p:cNvPr>
          <p:cNvSpPr/>
          <p:nvPr/>
        </p:nvSpPr>
        <p:spPr>
          <a:xfrm>
            <a:off x="805901" y="2753099"/>
            <a:ext cx="8280000" cy="1018244"/>
          </a:xfrm>
          <a:prstGeom prst="rect">
            <a:avLst/>
          </a:prstGeom>
          <a:noFill/>
          <a:ln w="603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E461CF9-E730-B8CD-7E63-DD85BDCEB117}"/>
              </a:ext>
            </a:extLst>
          </p:cNvPr>
          <p:cNvSpPr txBox="1"/>
          <p:nvPr/>
        </p:nvSpPr>
        <p:spPr>
          <a:xfrm>
            <a:off x="820099" y="3059379"/>
            <a:ext cx="8280000" cy="405683"/>
          </a:xfrm>
          <a:prstGeom prst="rect">
            <a:avLst/>
          </a:prstGeom>
          <a:noFill/>
        </p:spPr>
        <p:txBody>
          <a:bodyPr wrap="square" lIns="72000" tIns="36000" rIns="72000" bIns="0" rtlCol="0">
            <a:spAutoFit/>
          </a:bodyPr>
          <a:lstStyle/>
          <a:p>
            <a:pPr algn="ctr"/>
            <a:r>
              <a:rPr kumimoji="1" lang="ja-JP" altLang="en-US" sz="2400" b="1">
                <a:solidFill>
                  <a:schemeClr val="bg1"/>
                </a:solidFill>
                <a:latin typeface="+mj-ea"/>
                <a:ea typeface="+mj-ea"/>
                <a:cs typeface="メイリオ" panose="020B0604030504040204" pitchFamily="50" charset="-128"/>
              </a:rPr>
              <a:t>リスト作成方法</a:t>
            </a:r>
            <a:endParaRPr kumimoji="1" lang="ja-JP" altLang="en-US" sz="2400" b="1" dirty="0">
              <a:solidFill>
                <a:schemeClr val="bg1"/>
              </a:solidFill>
              <a:latin typeface="+mj-ea"/>
              <a:ea typeface="+mj-ea"/>
              <a:cs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F088D866-BE0A-567C-4E27-1D899554E2D8}"/>
              </a:ext>
            </a:extLst>
          </p:cNvPr>
          <p:cNvSpPr>
            <a:spLocks noGrp="1"/>
          </p:cNvSpPr>
          <p:nvPr>
            <p:ph type="sldNum" sz="quarter" idx="11"/>
          </p:nvPr>
        </p:nvSpPr>
        <p:spPr/>
        <p:txBody>
          <a:bodyPr/>
          <a:lstStyle/>
          <a:p>
            <a:fld id="{274D4693-4A46-46E5-B2F2-4022A49F1990}" type="slidenum">
              <a:rPr lang="en-US" altLang="ja-JP" smtClean="0"/>
              <a:pPr/>
              <a:t>11</a:t>
            </a:fld>
            <a:endParaRPr lang="en-US" altLang="ja-JP" dirty="0"/>
          </a:p>
        </p:txBody>
      </p:sp>
      <p:sp>
        <p:nvSpPr>
          <p:cNvPr id="7" name="テキスト ボックス 6">
            <a:extLst>
              <a:ext uri="{FF2B5EF4-FFF2-40B4-BE49-F238E27FC236}">
                <a16:creationId xmlns:a16="http://schemas.microsoft.com/office/drawing/2014/main" id="{D961A81A-77CD-B5C4-8F81-E48E530E79B9}"/>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4C1DA846-54C4-3401-B533-CF9D532011F5}"/>
              </a:ext>
            </a:extLst>
          </p:cNvPr>
          <p:cNvSpPr txBox="1"/>
          <p:nvPr/>
        </p:nvSpPr>
        <p:spPr>
          <a:xfrm>
            <a:off x="3200350" y="4077624"/>
            <a:ext cx="3505300" cy="287639"/>
          </a:xfrm>
          <a:prstGeom prst="rect">
            <a:avLst/>
          </a:prstGeom>
          <a:noFill/>
        </p:spPr>
        <p:txBody>
          <a:bodyPr wrap="none" lIns="72000" tIns="36000" rIns="72000" bIns="0" rtlCol="0">
            <a:spAutoFit/>
          </a:bodyPr>
          <a:lstStyle/>
          <a:p>
            <a:r>
              <a:t>{{list_philosophy}}</a:t>
            </a:r>
            <a:endParaRPr kumimoji="1" lang="ja-JP" altLang="en-US" sz="1600" dirty="0">
              <a:solidFill>
                <a:schemeClr val="bg1"/>
              </a:solidFill>
              <a:latin typeface="+mj-ea"/>
              <a:ea typeface="+mj-ea"/>
              <a:cs typeface="メイリオ" panose="020B0604030504040204" pitchFamily="50" charset="-128"/>
            </a:endParaRPr>
          </a:p>
        </p:txBody>
      </p:sp>
    </p:spTree>
    <p:extLst>
      <p:ext uri="{BB962C8B-B14F-4D97-AF65-F5344CB8AC3E}">
        <p14:creationId xmlns:p14="http://schemas.microsoft.com/office/powerpoint/2010/main" val="220583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724DE401-F624-D994-678B-E34E1A727023}"/>
              </a:ext>
            </a:extLst>
          </p:cNvPr>
          <p:cNvSpPr txBox="1">
            <a:spLocks/>
          </p:cNvSpPr>
          <p:nvPr/>
        </p:nvSpPr>
        <p:spPr>
          <a:xfrm>
            <a:off x="704586" y="459141"/>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8" name="図 7">
            <a:extLst>
              <a:ext uri="{FF2B5EF4-FFF2-40B4-BE49-F238E27FC236}">
                <a16:creationId xmlns:a16="http://schemas.microsoft.com/office/drawing/2014/main" id="{74C43E36-8029-D5FE-299D-773D2A0B3C2E}"/>
              </a:ext>
            </a:extLst>
          </p:cNvPr>
          <p:cNvPicPr>
            <a:picLocks noChangeAspect="1"/>
          </p:cNvPicPr>
          <p:nvPr/>
        </p:nvPicPr>
        <p:blipFill rotWithShape="1">
          <a:blip r:embed="rId2"/>
          <a:srcRect l="1302"/>
          <a:stretch/>
        </p:blipFill>
        <p:spPr>
          <a:xfrm>
            <a:off x="0" y="6576541"/>
            <a:ext cx="9906000" cy="290432"/>
          </a:xfrm>
          <a:prstGeom prst="rect">
            <a:avLst/>
          </a:prstGeom>
        </p:spPr>
      </p:pic>
      <p:sp>
        <p:nvSpPr>
          <p:cNvPr id="2" name="テキスト ボックス 1">
            <a:extLst>
              <a:ext uri="{FF2B5EF4-FFF2-40B4-BE49-F238E27FC236}">
                <a16:creationId xmlns:a16="http://schemas.microsoft.com/office/drawing/2014/main" id="{7A4190F5-4BF5-180C-BC92-96FD900476AF}"/>
              </a:ext>
            </a:extLst>
          </p:cNvPr>
          <p:cNvSpPr txBox="1"/>
          <p:nvPr/>
        </p:nvSpPr>
        <p:spPr>
          <a:xfrm>
            <a:off x="704586" y="1344285"/>
            <a:ext cx="8555328" cy="4793423"/>
          </a:xfrm>
          <a:prstGeom prst="rect">
            <a:avLst/>
          </a:prstGeom>
          <a:noFill/>
        </p:spPr>
        <p:txBody>
          <a:bodyPr wrap="square" lIns="72000" tIns="36000" rIns="72000" bIns="0" rtlCol="0">
            <a:spAutoFit/>
          </a:bodyPr>
          <a:lstStyle/>
          <a:p>
            <a:pPr>
              <a:lnSpc>
                <a:spcPct val="150000"/>
              </a:lnSpc>
            </a:pPr>
            <a:r>
              <a:rPr sz="2400"/>
              <a:t>{{list_extraction_methods}}</a:t>
            </a:r>
            <a:endParaRPr lang="en-US" altLang="ja-JP" sz="2400" b="1" u="sng" dirty="0">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3A2826D1-D3E7-5F99-2CA2-AB8B78A6AEC2}"/>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52DCED07-8299-095B-DEBA-3605DB86BEBA}"/>
              </a:ext>
            </a:extLst>
          </p:cNvPr>
          <p:cNvSpPr>
            <a:spLocks noGrp="1"/>
          </p:cNvSpPr>
          <p:nvPr>
            <p:ph type="sldNum" sz="quarter" idx="11"/>
          </p:nvPr>
        </p:nvSpPr>
        <p:spPr/>
        <p:txBody>
          <a:bodyPr/>
          <a:lstStyle/>
          <a:p>
            <a:fld id="{274D4693-4A46-46E5-B2F2-4022A49F1990}" type="slidenum">
              <a:rPr lang="en-US" altLang="ja-JP" smtClean="0"/>
              <a:pPr/>
              <a:t>12</a:t>
            </a:fld>
            <a:endParaRPr lang="en-US" altLang="ja-JP" dirty="0"/>
          </a:p>
        </p:txBody>
      </p:sp>
    </p:spTree>
    <p:extLst>
      <p:ext uri="{BB962C8B-B14F-4D97-AF65-F5344CB8AC3E}">
        <p14:creationId xmlns:p14="http://schemas.microsoft.com/office/powerpoint/2010/main" val="128383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F4C99-A8ED-255A-88DE-8025DC0D18BD}"/>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CC0143EA-0A73-9157-6287-C13FEAF3867B}"/>
              </a:ext>
            </a:extLst>
          </p:cNvPr>
          <p:cNvSpPr/>
          <p:nvPr/>
        </p:nvSpPr>
        <p:spPr>
          <a:xfrm>
            <a:off x="489000" y="1264718"/>
            <a:ext cx="3965939" cy="5952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1800" b="1" dirty="0">
              <a:solidFill>
                <a:schemeClr val="tx2"/>
              </a:solidFill>
              <a:latin typeface="Meiryo" panose="020B0604030504040204" pitchFamily="34" charset="-128"/>
              <a:ea typeface="Meiryo" panose="020B0604030504040204" pitchFamily="34" charset="-128"/>
              <a:cs typeface="HiraKakuPro-W3"/>
              <a:sym typeface="HiraKakuPro-W3"/>
            </a:endParaRPr>
          </a:p>
        </p:txBody>
      </p:sp>
      <p:sp>
        <p:nvSpPr>
          <p:cNvPr id="10" name="タイトル 5">
            <a:extLst>
              <a:ext uri="{FF2B5EF4-FFF2-40B4-BE49-F238E27FC236}">
                <a16:creationId xmlns:a16="http://schemas.microsoft.com/office/drawing/2014/main" id="{2376B1A2-0A9D-8DC4-68C9-DD46D140525E}"/>
              </a:ext>
            </a:extLst>
          </p:cNvPr>
          <p:cNvSpPr txBox="1">
            <a:spLocks/>
          </p:cNvSpPr>
          <p:nvPr/>
        </p:nvSpPr>
        <p:spPr>
          <a:xfrm>
            <a:off x="582419" y="333000"/>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5" name="図 4">
            <a:extLst>
              <a:ext uri="{FF2B5EF4-FFF2-40B4-BE49-F238E27FC236}">
                <a16:creationId xmlns:a16="http://schemas.microsoft.com/office/drawing/2014/main" id="{60A4B3B9-47A4-B81E-D5BF-E06B9CE653C2}"/>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7" name="テキスト ボックス 6">
            <a:extLst>
              <a:ext uri="{FF2B5EF4-FFF2-40B4-BE49-F238E27FC236}">
                <a16:creationId xmlns:a16="http://schemas.microsoft.com/office/drawing/2014/main" id="{64FD1DF3-1A71-AC8C-4E0D-F2184131B550}"/>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9" name="スライド番号プレースホルダー 8">
            <a:extLst>
              <a:ext uri="{FF2B5EF4-FFF2-40B4-BE49-F238E27FC236}">
                <a16:creationId xmlns:a16="http://schemas.microsoft.com/office/drawing/2014/main" id="{E7FBB75A-2FA1-6F4B-AED3-BBCBE6A8A243}"/>
              </a:ext>
            </a:extLst>
          </p:cNvPr>
          <p:cNvSpPr>
            <a:spLocks noGrp="1"/>
          </p:cNvSpPr>
          <p:nvPr>
            <p:ph type="sldNum" sz="quarter" idx="11"/>
          </p:nvPr>
        </p:nvSpPr>
        <p:spPr/>
        <p:txBody>
          <a:bodyPr/>
          <a:lstStyle/>
          <a:p>
            <a:fld id="{274D4693-4A46-46E5-B2F2-4022A49F1990}" type="slidenum">
              <a:rPr lang="en-US" altLang="ja-JP" smtClean="0"/>
              <a:pPr/>
              <a:t>13</a:t>
            </a:fld>
            <a:endParaRPr lang="en-US" altLang="ja-JP" dirty="0"/>
          </a:p>
        </p:txBody>
      </p:sp>
      <p:sp>
        <p:nvSpPr>
          <p:cNvPr id="2" name="テキスト ボックス 1">
            <a:extLst>
              <a:ext uri="{FF2B5EF4-FFF2-40B4-BE49-F238E27FC236}">
                <a16:creationId xmlns:a16="http://schemas.microsoft.com/office/drawing/2014/main" id="{AB5973EA-52CB-2253-5E13-34998664FF77}"/>
              </a:ext>
            </a:extLst>
          </p:cNvPr>
          <p:cNvSpPr txBox="1"/>
          <p:nvPr/>
        </p:nvSpPr>
        <p:spPr>
          <a:xfrm>
            <a:off x="584006" y="961906"/>
            <a:ext cx="6608714" cy="1121264"/>
          </a:xfrm>
          <a:prstGeom prst="rect">
            <a:avLst/>
          </a:prstGeom>
          <a:noFill/>
        </p:spPr>
        <p:txBody>
          <a:bodyPr wrap="none" lIns="72000" tIns="36000" rIns="72000" bIns="0" rtlCol="0">
            <a:spAutoFit/>
          </a:bodyPr>
          <a:lstStyle/>
          <a:p>
            <a:pPr>
              <a:lnSpc>
                <a:spcPct val="150000"/>
              </a:lnSpc>
            </a:pPr>
            <a:r>
              <a:rPr sz="1200"/>
              <a:t>{{target_segment_1}}</a:t>
            </a:r>
          </a:p>
        </p:txBody>
      </p:sp>
      <p:pic>
        <p:nvPicPr>
          <p:cNvPr id="8" name="図 7"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78231215-E387-3E63-5390-BC3D27445797}"/>
              </a:ext>
            </a:extLst>
          </p:cNvPr>
          <p:cNvPicPr>
            <a:picLocks noChangeAspect="1"/>
          </p:cNvPicPr>
          <p:nvPr/>
        </p:nvPicPr>
        <p:blipFill>
          <a:blip r:embed="rId4"/>
          <a:stretch>
            <a:fillRect/>
          </a:stretch>
        </p:blipFill>
        <p:spPr>
          <a:xfrm>
            <a:off x="1788950" y="2042579"/>
            <a:ext cx="6328099" cy="4261701"/>
          </a:xfrm>
          <a:prstGeom prst="rect">
            <a:avLst/>
          </a:prstGeom>
        </p:spPr>
      </p:pic>
      <p:sp>
        <p:nvSpPr>
          <p:cNvPr id="11" name="正方形/長方形 10">
            <a:extLst>
              <a:ext uri="{FF2B5EF4-FFF2-40B4-BE49-F238E27FC236}">
                <a16:creationId xmlns:a16="http://schemas.microsoft.com/office/drawing/2014/main" id="{695FB99F-B6B6-95A5-14D3-CF986D0941B4}"/>
              </a:ext>
            </a:extLst>
          </p:cNvPr>
          <p:cNvSpPr/>
          <p:nvPr/>
        </p:nvSpPr>
        <p:spPr>
          <a:xfrm>
            <a:off x="6105000" y="2042578"/>
            <a:ext cx="2232000" cy="810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E6F77B6C-A7D1-D306-64E2-D420DA8D98E5}"/>
              </a:ext>
            </a:extLst>
          </p:cNvPr>
          <p:cNvSpPr/>
          <p:nvPr/>
        </p:nvSpPr>
        <p:spPr>
          <a:xfrm>
            <a:off x="1928890" y="2732378"/>
            <a:ext cx="1008110" cy="1200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3383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0F00B-06E2-C780-98F2-01849309DB1C}"/>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001F71E9-CE6E-AFCB-1055-AC8CFC9CC7AE}"/>
              </a:ext>
            </a:extLst>
          </p:cNvPr>
          <p:cNvSpPr/>
          <p:nvPr/>
        </p:nvSpPr>
        <p:spPr>
          <a:xfrm>
            <a:off x="489000" y="1264718"/>
            <a:ext cx="3965939" cy="5952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1800" b="1" dirty="0">
              <a:solidFill>
                <a:schemeClr val="tx2"/>
              </a:solidFill>
              <a:latin typeface="Meiryo" panose="020B0604030504040204" pitchFamily="34" charset="-128"/>
              <a:ea typeface="Meiryo" panose="020B0604030504040204" pitchFamily="34" charset="-128"/>
              <a:cs typeface="HiraKakuPro-W3"/>
              <a:sym typeface="HiraKakuPro-W3"/>
            </a:endParaRPr>
          </a:p>
        </p:txBody>
      </p:sp>
      <p:sp>
        <p:nvSpPr>
          <p:cNvPr id="3" name="テキスト ボックス 2">
            <a:extLst>
              <a:ext uri="{FF2B5EF4-FFF2-40B4-BE49-F238E27FC236}">
                <a16:creationId xmlns:a16="http://schemas.microsoft.com/office/drawing/2014/main" id="{25EFECE2-CBC3-3B1C-C8A1-4325DB461C15}"/>
              </a:ext>
            </a:extLst>
          </p:cNvPr>
          <p:cNvSpPr txBox="1"/>
          <p:nvPr/>
        </p:nvSpPr>
        <p:spPr>
          <a:xfrm>
            <a:off x="582419" y="950018"/>
            <a:ext cx="8414459" cy="3383422"/>
          </a:xfrm>
          <a:prstGeom prst="rect">
            <a:avLst/>
          </a:prstGeom>
          <a:noFill/>
        </p:spPr>
        <p:txBody>
          <a:bodyPr wrap="square" lIns="72000" tIns="36000" rIns="72000" bIns="0" rtlCol="0">
            <a:spAutoFit/>
          </a:bodyPr>
          <a:lstStyle/>
          <a:p>
            <a:pPr fontAlgn="base">
              <a:lnSpc>
                <a:spcPct val="150000"/>
              </a:lnSpc>
            </a:pPr>
            <a:r>
              <a:rPr sz="2000"/>
              <a:t>{{target_segment_2}}</a:t>
            </a:r>
            <a:endParaRPr lang="en-US" altLang="ja-JP" sz="2000" b="1" dirty="0">
              <a:solidFill>
                <a:srgbClr val="1C8DEE"/>
              </a:solidFill>
              <a:latin typeface="Meiryo" panose="020B0604030504040204" pitchFamily="34" charset="-128"/>
              <a:ea typeface="Meiryo" panose="020B0604030504040204" pitchFamily="34" charset="-128"/>
            </a:endParaRPr>
          </a:p>
        </p:txBody>
      </p:sp>
      <p:sp>
        <p:nvSpPr>
          <p:cNvPr id="10" name="タイトル 5">
            <a:extLst>
              <a:ext uri="{FF2B5EF4-FFF2-40B4-BE49-F238E27FC236}">
                <a16:creationId xmlns:a16="http://schemas.microsoft.com/office/drawing/2014/main" id="{3C9F78CF-616A-C38C-A704-8B19F600E129}"/>
              </a:ext>
            </a:extLst>
          </p:cNvPr>
          <p:cNvSpPr txBox="1">
            <a:spLocks/>
          </p:cNvSpPr>
          <p:nvPr/>
        </p:nvSpPr>
        <p:spPr>
          <a:xfrm>
            <a:off x="582419" y="333000"/>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5" name="図 4">
            <a:extLst>
              <a:ext uri="{FF2B5EF4-FFF2-40B4-BE49-F238E27FC236}">
                <a16:creationId xmlns:a16="http://schemas.microsoft.com/office/drawing/2014/main" id="{09816A14-EB94-B910-AA47-CC5245A479F1}"/>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7" name="テキスト ボックス 6">
            <a:extLst>
              <a:ext uri="{FF2B5EF4-FFF2-40B4-BE49-F238E27FC236}">
                <a16:creationId xmlns:a16="http://schemas.microsoft.com/office/drawing/2014/main" id="{35BAE656-21D4-B8C4-601D-C9E940AE1EC2}"/>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9" name="スライド番号プレースホルダー 8">
            <a:extLst>
              <a:ext uri="{FF2B5EF4-FFF2-40B4-BE49-F238E27FC236}">
                <a16:creationId xmlns:a16="http://schemas.microsoft.com/office/drawing/2014/main" id="{62B16A84-54BF-9485-C669-021BFB880701}"/>
              </a:ext>
            </a:extLst>
          </p:cNvPr>
          <p:cNvSpPr>
            <a:spLocks noGrp="1"/>
          </p:cNvSpPr>
          <p:nvPr>
            <p:ph type="sldNum" sz="quarter" idx="11"/>
          </p:nvPr>
        </p:nvSpPr>
        <p:spPr/>
        <p:txBody>
          <a:bodyPr/>
          <a:lstStyle/>
          <a:p>
            <a:fld id="{274D4693-4A46-46E5-B2F2-4022A49F1990}" type="slidenum">
              <a:rPr lang="en-US" altLang="ja-JP" smtClean="0"/>
              <a:pPr/>
              <a:t>14</a:t>
            </a:fld>
            <a:endParaRPr lang="en-US" altLang="ja-JP" dirty="0"/>
          </a:p>
        </p:txBody>
      </p:sp>
      <p:pic>
        <p:nvPicPr>
          <p:cNvPr id="6" name="図 5"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75D1ADC5-D4B0-67B3-037E-759FCB7D0C94}"/>
              </a:ext>
            </a:extLst>
          </p:cNvPr>
          <p:cNvPicPr>
            <a:picLocks noChangeAspect="1"/>
          </p:cNvPicPr>
          <p:nvPr/>
        </p:nvPicPr>
        <p:blipFill>
          <a:blip r:embed="rId4"/>
          <a:stretch>
            <a:fillRect/>
          </a:stretch>
        </p:blipFill>
        <p:spPr>
          <a:xfrm>
            <a:off x="663209" y="3106908"/>
            <a:ext cx="4858214" cy="2914092"/>
          </a:xfrm>
          <a:prstGeom prst="rect">
            <a:avLst/>
          </a:prstGeom>
        </p:spPr>
      </p:pic>
      <p:pic>
        <p:nvPicPr>
          <p:cNvPr id="11" name="図 10"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D84EE7D5-E4B2-34AE-DDE3-8871D692F1E0}"/>
              </a:ext>
            </a:extLst>
          </p:cNvPr>
          <p:cNvPicPr>
            <a:picLocks noChangeAspect="1"/>
          </p:cNvPicPr>
          <p:nvPr/>
        </p:nvPicPr>
        <p:blipFill>
          <a:blip r:embed="rId5"/>
          <a:stretch>
            <a:fillRect/>
          </a:stretch>
        </p:blipFill>
        <p:spPr>
          <a:xfrm>
            <a:off x="5601000" y="3059293"/>
            <a:ext cx="3395878" cy="3282988"/>
          </a:xfrm>
          <a:prstGeom prst="rect">
            <a:avLst/>
          </a:prstGeom>
        </p:spPr>
      </p:pic>
    </p:spTree>
    <p:extLst>
      <p:ext uri="{BB962C8B-B14F-4D97-AF65-F5344CB8AC3E}">
        <p14:creationId xmlns:p14="http://schemas.microsoft.com/office/powerpoint/2010/main" val="3725742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690F4-CC88-3A78-5BDF-93D3BB42C24C}"/>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7F5EB4C4-7FE4-1D25-65C0-39EB4F45661D}"/>
              </a:ext>
            </a:extLst>
          </p:cNvPr>
          <p:cNvSpPr/>
          <p:nvPr/>
        </p:nvSpPr>
        <p:spPr>
          <a:xfrm>
            <a:off x="489000" y="1264718"/>
            <a:ext cx="3965939" cy="5952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1800" b="1" dirty="0">
              <a:solidFill>
                <a:schemeClr val="tx2"/>
              </a:solidFill>
              <a:latin typeface="Meiryo" panose="020B0604030504040204" pitchFamily="34" charset="-128"/>
              <a:ea typeface="Meiryo" panose="020B0604030504040204" pitchFamily="34" charset="-128"/>
              <a:cs typeface="HiraKakuPro-W3"/>
              <a:sym typeface="HiraKakuPro-W3"/>
            </a:endParaRPr>
          </a:p>
        </p:txBody>
      </p:sp>
      <p:sp>
        <p:nvSpPr>
          <p:cNvPr id="3" name="テキスト ボックス 2">
            <a:extLst>
              <a:ext uri="{FF2B5EF4-FFF2-40B4-BE49-F238E27FC236}">
                <a16:creationId xmlns:a16="http://schemas.microsoft.com/office/drawing/2014/main" id="{0E25D71F-1DA5-92EF-0DF5-B25F941D4816}"/>
              </a:ext>
            </a:extLst>
          </p:cNvPr>
          <p:cNvSpPr txBox="1"/>
          <p:nvPr/>
        </p:nvSpPr>
        <p:spPr>
          <a:xfrm>
            <a:off x="582419" y="892807"/>
            <a:ext cx="8414459" cy="2991007"/>
          </a:xfrm>
          <a:prstGeom prst="rect">
            <a:avLst/>
          </a:prstGeom>
          <a:noFill/>
        </p:spPr>
        <p:txBody>
          <a:bodyPr wrap="square" lIns="72000" tIns="36000" rIns="72000" bIns="0" rtlCol="0">
            <a:spAutoFit/>
          </a:bodyPr>
          <a:lstStyle/>
          <a:p>
            <a:pPr fontAlgn="base">
              <a:lnSpc>
                <a:spcPct val="150000"/>
              </a:lnSpc>
            </a:pPr>
            <a:r>
              <a:rPr sz="2000"/>
              <a:t>{{target_segment_3}}</a:t>
            </a:r>
            <a:endParaRPr lang="en-US" altLang="ja-JP" sz="2000" b="1" dirty="0">
              <a:solidFill>
                <a:srgbClr val="1C8DEE"/>
              </a:solidFill>
              <a:latin typeface="Meiryo" panose="020B0604030504040204" pitchFamily="34" charset="-128"/>
              <a:ea typeface="Meiryo" panose="020B0604030504040204" pitchFamily="34" charset="-128"/>
            </a:endParaRPr>
          </a:p>
        </p:txBody>
      </p:sp>
      <p:sp>
        <p:nvSpPr>
          <p:cNvPr id="10" name="タイトル 5">
            <a:extLst>
              <a:ext uri="{FF2B5EF4-FFF2-40B4-BE49-F238E27FC236}">
                <a16:creationId xmlns:a16="http://schemas.microsoft.com/office/drawing/2014/main" id="{14B67AD2-2E2E-A4D9-A540-C9688DBF8840}"/>
              </a:ext>
            </a:extLst>
          </p:cNvPr>
          <p:cNvSpPr txBox="1">
            <a:spLocks/>
          </p:cNvSpPr>
          <p:nvPr/>
        </p:nvSpPr>
        <p:spPr>
          <a:xfrm>
            <a:off x="582419" y="333000"/>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5" name="図 4">
            <a:extLst>
              <a:ext uri="{FF2B5EF4-FFF2-40B4-BE49-F238E27FC236}">
                <a16:creationId xmlns:a16="http://schemas.microsoft.com/office/drawing/2014/main" id="{E81DB397-2748-6344-F043-FF336F52CC0D}"/>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7" name="テキスト ボックス 6">
            <a:extLst>
              <a:ext uri="{FF2B5EF4-FFF2-40B4-BE49-F238E27FC236}">
                <a16:creationId xmlns:a16="http://schemas.microsoft.com/office/drawing/2014/main" id="{F25FEA86-5A5C-1763-82AB-6DE1B5021995}"/>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9" name="スライド番号プレースホルダー 8">
            <a:extLst>
              <a:ext uri="{FF2B5EF4-FFF2-40B4-BE49-F238E27FC236}">
                <a16:creationId xmlns:a16="http://schemas.microsoft.com/office/drawing/2014/main" id="{09006EDC-28CE-9698-82FA-1DD28FC24A35}"/>
              </a:ext>
            </a:extLst>
          </p:cNvPr>
          <p:cNvSpPr>
            <a:spLocks noGrp="1"/>
          </p:cNvSpPr>
          <p:nvPr>
            <p:ph type="sldNum" sz="quarter" idx="11"/>
          </p:nvPr>
        </p:nvSpPr>
        <p:spPr/>
        <p:txBody>
          <a:bodyPr/>
          <a:lstStyle/>
          <a:p>
            <a:fld id="{274D4693-4A46-46E5-B2F2-4022A49F1990}" type="slidenum">
              <a:rPr lang="en-US" altLang="ja-JP" smtClean="0"/>
              <a:pPr/>
              <a:t>15</a:t>
            </a:fld>
            <a:endParaRPr lang="en-US" altLang="ja-JP" dirty="0"/>
          </a:p>
        </p:txBody>
      </p:sp>
      <p:pic>
        <p:nvPicPr>
          <p:cNvPr id="15" name="図 14" descr="グラフィカル ユーザー インターフェイス, テキスト, アプリケーション, Web サイト&#10;&#10;AI 生成コンテンツは誤りを含む可能性があります。">
            <a:extLst>
              <a:ext uri="{FF2B5EF4-FFF2-40B4-BE49-F238E27FC236}">
                <a16:creationId xmlns:a16="http://schemas.microsoft.com/office/drawing/2014/main" id="{6AE79395-92B6-7375-9143-54B5C1085EFE}"/>
              </a:ext>
            </a:extLst>
          </p:cNvPr>
          <p:cNvPicPr>
            <a:picLocks noChangeAspect="1"/>
          </p:cNvPicPr>
          <p:nvPr/>
        </p:nvPicPr>
        <p:blipFill>
          <a:blip r:embed="rId4"/>
          <a:stretch>
            <a:fillRect/>
          </a:stretch>
        </p:blipFill>
        <p:spPr>
          <a:xfrm>
            <a:off x="2227709" y="3095573"/>
            <a:ext cx="5123878" cy="3332125"/>
          </a:xfrm>
          <a:prstGeom prst="rect">
            <a:avLst/>
          </a:prstGeom>
        </p:spPr>
      </p:pic>
    </p:spTree>
    <p:extLst>
      <p:ext uri="{BB962C8B-B14F-4D97-AF65-F5344CB8AC3E}">
        <p14:creationId xmlns:p14="http://schemas.microsoft.com/office/powerpoint/2010/main" val="2166338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D3DD3-8B31-F939-0007-5DE43A3E650C}"/>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78631FA6-733A-0C1C-EF26-201CBC31099F}"/>
              </a:ext>
            </a:extLst>
          </p:cNvPr>
          <p:cNvSpPr/>
          <p:nvPr/>
        </p:nvSpPr>
        <p:spPr>
          <a:xfrm>
            <a:off x="489000" y="1264718"/>
            <a:ext cx="3965939" cy="5952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1800" b="1" dirty="0">
              <a:solidFill>
                <a:schemeClr val="tx2"/>
              </a:solidFill>
              <a:latin typeface="Meiryo" panose="020B0604030504040204" pitchFamily="34" charset="-128"/>
              <a:ea typeface="Meiryo" panose="020B0604030504040204" pitchFamily="34" charset="-128"/>
              <a:cs typeface="HiraKakuPro-W3"/>
              <a:sym typeface="HiraKakuPro-W3"/>
            </a:endParaRPr>
          </a:p>
        </p:txBody>
      </p:sp>
      <p:sp>
        <p:nvSpPr>
          <p:cNvPr id="3" name="テキスト ボックス 2">
            <a:extLst>
              <a:ext uri="{FF2B5EF4-FFF2-40B4-BE49-F238E27FC236}">
                <a16:creationId xmlns:a16="http://schemas.microsoft.com/office/drawing/2014/main" id="{9AC32641-9FD3-5D60-773B-62E93A1F7BF2}"/>
              </a:ext>
            </a:extLst>
          </p:cNvPr>
          <p:cNvSpPr txBox="1"/>
          <p:nvPr/>
        </p:nvSpPr>
        <p:spPr>
          <a:xfrm>
            <a:off x="582419" y="892807"/>
            <a:ext cx="8414459" cy="2160010"/>
          </a:xfrm>
          <a:prstGeom prst="rect">
            <a:avLst/>
          </a:prstGeom>
          <a:noFill/>
        </p:spPr>
        <p:txBody>
          <a:bodyPr wrap="square" lIns="72000" tIns="36000" rIns="72000" bIns="0" rtlCol="0">
            <a:spAutoFit/>
          </a:bodyPr>
          <a:lstStyle/>
          <a:p>
            <a:pPr fontAlgn="base">
              <a:lnSpc>
                <a:spcPct val="150000"/>
              </a:lnSpc>
            </a:pPr>
            <a:r>
              <a:rPr sz="2000"/>
              <a:t>{{target_segment_4}}</a:t>
            </a:r>
            <a:endParaRPr lang="en-US" altLang="ja-JP" sz="2000" b="1" dirty="0">
              <a:solidFill>
                <a:srgbClr val="1C8DEE"/>
              </a:solidFill>
              <a:latin typeface="Meiryo" panose="020B0604030504040204" pitchFamily="34" charset="-128"/>
              <a:ea typeface="Meiryo" panose="020B0604030504040204" pitchFamily="34" charset="-128"/>
            </a:endParaRPr>
          </a:p>
        </p:txBody>
      </p:sp>
      <p:sp>
        <p:nvSpPr>
          <p:cNvPr id="10" name="タイトル 5">
            <a:extLst>
              <a:ext uri="{FF2B5EF4-FFF2-40B4-BE49-F238E27FC236}">
                <a16:creationId xmlns:a16="http://schemas.microsoft.com/office/drawing/2014/main" id="{F6E1F189-630B-5125-519E-7DF8CAE9B9B6}"/>
              </a:ext>
            </a:extLst>
          </p:cNvPr>
          <p:cNvSpPr txBox="1">
            <a:spLocks/>
          </p:cNvSpPr>
          <p:nvPr/>
        </p:nvSpPr>
        <p:spPr>
          <a:xfrm>
            <a:off x="582419" y="333000"/>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5" name="図 4">
            <a:extLst>
              <a:ext uri="{FF2B5EF4-FFF2-40B4-BE49-F238E27FC236}">
                <a16:creationId xmlns:a16="http://schemas.microsoft.com/office/drawing/2014/main" id="{FC4EBB06-A044-D5CB-964A-E3F23321A015}"/>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7" name="テキスト ボックス 6">
            <a:extLst>
              <a:ext uri="{FF2B5EF4-FFF2-40B4-BE49-F238E27FC236}">
                <a16:creationId xmlns:a16="http://schemas.microsoft.com/office/drawing/2014/main" id="{3928A0BE-B283-50B6-DF0D-0CED90BA18AE}"/>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9" name="スライド番号プレースホルダー 8">
            <a:extLst>
              <a:ext uri="{FF2B5EF4-FFF2-40B4-BE49-F238E27FC236}">
                <a16:creationId xmlns:a16="http://schemas.microsoft.com/office/drawing/2014/main" id="{D07BE75B-A2CE-D855-DF7C-92EDAE2F51B9}"/>
              </a:ext>
            </a:extLst>
          </p:cNvPr>
          <p:cNvSpPr>
            <a:spLocks noGrp="1"/>
          </p:cNvSpPr>
          <p:nvPr>
            <p:ph type="sldNum" sz="quarter" idx="11"/>
          </p:nvPr>
        </p:nvSpPr>
        <p:spPr/>
        <p:txBody>
          <a:bodyPr/>
          <a:lstStyle/>
          <a:p>
            <a:fld id="{274D4693-4A46-46E5-B2F2-4022A49F1990}" type="slidenum">
              <a:rPr lang="en-US" altLang="ja-JP" smtClean="0"/>
              <a:pPr/>
              <a:t>16</a:t>
            </a:fld>
            <a:endParaRPr lang="en-US" altLang="ja-JP" dirty="0"/>
          </a:p>
        </p:txBody>
      </p:sp>
      <p:pic>
        <p:nvPicPr>
          <p:cNvPr id="4" name="図 3" descr="グラフィカル ユーザー インターフェイス, テキスト, Web サイト&#10;&#10;AI 生成コンテンツは誤りを含む可能性があります。">
            <a:extLst>
              <a:ext uri="{FF2B5EF4-FFF2-40B4-BE49-F238E27FC236}">
                <a16:creationId xmlns:a16="http://schemas.microsoft.com/office/drawing/2014/main" id="{47308FF4-803D-ECAF-F3C9-F42252E4F9DC}"/>
              </a:ext>
            </a:extLst>
          </p:cNvPr>
          <p:cNvPicPr>
            <a:picLocks noChangeAspect="1"/>
          </p:cNvPicPr>
          <p:nvPr/>
        </p:nvPicPr>
        <p:blipFill>
          <a:blip r:embed="rId4"/>
          <a:stretch>
            <a:fillRect/>
          </a:stretch>
        </p:blipFill>
        <p:spPr>
          <a:xfrm>
            <a:off x="4673616" y="2680613"/>
            <a:ext cx="4649965" cy="3596044"/>
          </a:xfrm>
          <a:prstGeom prst="rect">
            <a:avLst/>
          </a:prstGeom>
        </p:spPr>
      </p:pic>
      <p:pic>
        <p:nvPicPr>
          <p:cNvPr id="8" name="図 7" descr="グラフィカル ユーザー インターフェイス&#10;&#10;AI 生成コンテンツは誤りを含む可能性があります。">
            <a:extLst>
              <a:ext uri="{FF2B5EF4-FFF2-40B4-BE49-F238E27FC236}">
                <a16:creationId xmlns:a16="http://schemas.microsoft.com/office/drawing/2014/main" id="{8BE4F4F1-0C2E-9827-E271-525942CA3883}"/>
              </a:ext>
            </a:extLst>
          </p:cNvPr>
          <p:cNvPicPr>
            <a:picLocks noChangeAspect="1"/>
          </p:cNvPicPr>
          <p:nvPr/>
        </p:nvPicPr>
        <p:blipFill>
          <a:blip r:embed="rId5"/>
          <a:stretch>
            <a:fillRect/>
          </a:stretch>
        </p:blipFill>
        <p:spPr>
          <a:xfrm>
            <a:off x="644675" y="2776324"/>
            <a:ext cx="3814860" cy="925403"/>
          </a:xfrm>
          <a:prstGeom prst="rect">
            <a:avLst/>
          </a:prstGeom>
        </p:spPr>
      </p:pic>
    </p:spTree>
    <p:extLst>
      <p:ext uri="{BB962C8B-B14F-4D97-AF65-F5344CB8AC3E}">
        <p14:creationId xmlns:p14="http://schemas.microsoft.com/office/powerpoint/2010/main" val="3494899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CD749-DF4A-50E3-AA3B-8EEB878AAFCF}"/>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BA488AAA-65D6-0F25-70C1-86BC3FEE82FE}"/>
              </a:ext>
            </a:extLst>
          </p:cNvPr>
          <p:cNvSpPr/>
          <p:nvPr/>
        </p:nvSpPr>
        <p:spPr>
          <a:xfrm>
            <a:off x="489000" y="1264718"/>
            <a:ext cx="3965939" cy="5952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1800" b="1" dirty="0">
              <a:solidFill>
                <a:schemeClr val="tx2"/>
              </a:solidFill>
              <a:latin typeface="Meiryo" panose="020B0604030504040204" pitchFamily="34" charset="-128"/>
              <a:ea typeface="Meiryo" panose="020B0604030504040204" pitchFamily="34" charset="-128"/>
              <a:cs typeface="HiraKakuPro-W3"/>
              <a:sym typeface="HiraKakuPro-W3"/>
            </a:endParaRPr>
          </a:p>
        </p:txBody>
      </p:sp>
      <p:sp>
        <p:nvSpPr>
          <p:cNvPr id="3" name="テキスト ボックス 2">
            <a:extLst>
              <a:ext uri="{FF2B5EF4-FFF2-40B4-BE49-F238E27FC236}">
                <a16:creationId xmlns:a16="http://schemas.microsoft.com/office/drawing/2014/main" id="{8713C2E7-6978-51CA-866D-F3D92EF8D344}"/>
              </a:ext>
            </a:extLst>
          </p:cNvPr>
          <p:cNvSpPr txBox="1"/>
          <p:nvPr/>
        </p:nvSpPr>
        <p:spPr>
          <a:xfrm>
            <a:off x="582419" y="950018"/>
            <a:ext cx="8414459" cy="3660421"/>
          </a:xfrm>
          <a:prstGeom prst="rect">
            <a:avLst/>
          </a:prstGeom>
          <a:noFill/>
        </p:spPr>
        <p:txBody>
          <a:bodyPr wrap="square" lIns="72000" tIns="36000" rIns="72000" bIns="0" rtlCol="0">
            <a:spAutoFit/>
          </a:bodyPr>
          <a:lstStyle/>
          <a:p>
            <a:pPr fontAlgn="base">
              <a:lnSpc>
                <a:spcPct val="150000"/>
              </a:lnSpc>
            </a:pPr>
            <a:r>
              <a:rPr sz="2000"/>
              <a:t>{{target_segment_5}}</a:t>
            </a:r>
            <a:endParaRPr lang="en-US" altLang="ja-JP" sz="2000" b="1" dirty="0">
              <a:solidFill>
                <a:srgbClr val="1C8DEE"/>
              </a:solidFill>
              <a:latin typeface="Meiryo" panose="020B0604030504040204" pitchFamily="34" charset="-128"/>
              <a:ea typeface="Meiryo" panose="020B0604030504040204" pitchFamily="34" charset="-128"/>
            </a:endParaRPr>
          </a:p>
        </p:txBody>
      </p:sp>
      <p:sp>
        <p:nvSpPr>
          <p:cNvPr id="10" name="タイトル 5">
            <a:extLst>
              <a:ext uri="{FF2B5EF4-FFF2-40B4-BE49-F238E27FC236}">
                <a16:creationId xmlns:a16="http://schemas.microsoft.com/office/drawing/2014/main" id="{24D0E209-FD71-32D6-5935-F0AA99EF31F5}"/>
              </a:ext>
            </a:extLst>
          </p:cNvPr>
          <p:cNvSpPr txBox="1">
            <a:spLocks/>
          </p:cNvSpPr>
          <p:nvPr/>
        </p:nvSpPr>
        <p:spPr>
          <a:xfrm>
            <a:off x="582419" y="333000"/>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リスト抽出方法</a:t>
            </a:r>
            <a:endParaRPr lang="en-US" altLang="ja-JP" sz="1200" dirty="0">
              <a:solidFill>
                <a:schemeClr val="lt1"/>
              </a:solidFill>
              <a:latin typeface="Hiragino Sans W7" panose="020B0400000000000000" pitchFamily="34" charset="-128"/>
              <a:ea typeface="Hiragino Sans W7" panose="020B0400000000000000" pitchFamily="34" charset="-128"/>
            </a:endParaRPr>
          </a:p>
        </p:txBody>
      </p:sp>
      <p:pic>
        <p:nvPicPr>
          <p:cNvPr id="5" name="図 4">
            <a:extLst>
              <a:ext uri="{FF2B5EF4-FFF2-40B4-BE49-F238E27FC236}">
                <a16:creationId xmlns:a16="http://schemas.microsoft.com/office/drawing/2014/main" id="{DE953957-739C-84FD-FD46-CE29B1CE1B60}"/>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7" name="テキスト ボックス 6">
            <a:extLst>
              <a:ext uri="{FF2B5EF4-FFF2-40B4-BE49-F238E27FC236}">
                <a16:creationId xmlns:a16="http://schemas.microsoft.com/office/drawing/2014/main" id="{BEC653A0-943B-B124-E4C5-8A7CF49CB51C}"/>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9" name="スライド番号プレースホルダー 8">
            <a:extLst>
              <a:ext uri="{FF2B5EF4-FFF2-40B4-BE49-F238E27FC236}">
                <a16:creationId xmlns:a16="http://schemas.microsoft.com/office/drawing/2014/main" id="{54CF5D50-E2E8-4B51-698A-1C1C3B833170}"/>
              </a:ext>
            </a:extLst>
          </p:cNvPr>
          <p:cNvSpPr>
            <a:spLocks noGrp="1"/>
          </p:cNvSpPr>
          <p:nvPr>
            <p:ph type="sldNum" sz="quarter" idx="11"/>
          </p:nvPr>
        </p:nvSpPr>
        <p:spPr/>
        <p:txBody>
          <a:bodyPr/>
          <a:lstStyle/>
          <a:p>
            <a:fld id="{274D4693-4A46-46E5-B2F2-4022A49F1990}" type="slidenum">
              <a:rPr lang="en-US" altLang="ja-JP" smtClean="0"/>
              <a:pPr/>
              <a:t>17</a:t>
            </a:fld>
            <a:endParaRPr lang="en-US" altLang="ja-JP" dirty="0"/>
          </a:p>
        </p:txBody>
      </p:sp>
      <p:pic>
        <p:nvPicPr>
          <p:cNvPr id="4" name="図 3" descr="テーブル&#10;&#10;AI 生成コンテンツは誤りを含む可能性があります。">
            <a:extLst>
              <a:ext uri="{FF2B5EF4-FFF2-40B4-BE49-F238E27FC236}">
                <a16:creationId xmlns:a16="http://schemas.microsoft.com/office/drawing/2014/main" id="{981A5B50-FC91-9404-7124-5C91DCEC7D71}"/>
              </a:ext>
            </a:extLst>
          </p:cNvPr>
          <p:cNvPicPr>
            <a:picLocks noChangeAspect="1"/>
          </p:cNvPicPr>
          <p:nvPr/>
        </p:nvPicPr>
        <p:blipFill>
          <a:blip r:embed="rId4"/>
          <a:srcRect t="6047"/>
          <a:stretch>
            <a:fillRect/>
          </a:stretch>
        </p:blipFill>
        <p:spPr>
          <a:xfrm>
            <a:off x="1801665" y="3194001"/>
            <a:ext cx="6302669" cy="3174289"/>
          </a:xfrm>
          <a:prstGeom prst="rect">
            <a:avLst/>
          </a:prstGeom>
        </p:spPr>
      </p:pic>
    </p:spTree>
    <p:extLst>
      <p:ext uri="{BB962C8B-B14F-4D97-AF65-F5344CB8AC3E}">
        <p14:creationId xmlns:p14="http://schemas.microsoft.com/office/powerpoint/2010/main" val="3505332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10;&#10;AI 生成コンテンツは誤りを含む可能性があります。">
            <a:extLst>
              <a:ext uri="{FF2B5EF4-FFF2-40B4-BE49-F238E27FC236}">
                <a16:creationId xmlns:a16="http://schemas.microsoft.com/office/drawing/2014/main" id="{F7CCFA68-518F-FC11-8549-080BF9A490D9}"/>
              </a:ext>
            </a:extLst>
          </p:cNvPr>
          <p:cNvPicPr>
            <a:picLocks noChangeAspect="1"/>
          </p:cNvPicPr>
          <p:nvPr/>
        </p:nvPicPr>
        <p:blipFill>
          <a:blip r:embed="rId3"/>
          <a:stretch>
            <a:fillRect/>
          </a:stretch>
        </p:blipFill>
        <p:spPr>
          <a:xfrm>
            <a:off x="643782" y="2853000"/>
            <a:ext cx="8618436" cy="3248206"/>
          </a:xfrm>
          <a:prstGeom prst="rect">
            <a:avLst/>
          </a:prstGeom>
        </p:spPr>
      </p:pic>
      <p:sp>
        <p:nvSpPr>
          <p:cNvPr id="14" name="テキスト ボックス 13">
            <a:extLst>
              <a:ext uri="{FF2B5EF4-FFF2-40B4-BE49-F238E27FC236}">
                <a16:creationId xmlns:a16="http://schemas.microsoft.com/office/drawing/2014/main" id="{C860C1CC-3656-0B27-4E43-225360F6E2C4}"/>
              </a:ext>
            </a:extLst>
          </p:cNvPr>
          <p:cNvSpPr txBox="1"/>
          <p:nvPr/>
        </p:nvSpPr>
        <p:spPr>
          <a:xfrm>
            <a:off x="621462" y="882230"/>
            <a:ext cx="7378155" cy="1582929"/>
          </a:xfrm>
          <a:prstGeom prst="rect">
            <a:avLst/>
          </a:prstGeom>
          <a:noFill/>
        </p:spPr>
        <p:txBody>
          <a:bodyPr wrap="none" lIns="72000" tIns="36000" rIns="72000" bIns="0" rtlCol="0">
            <a:spAutoFit/>
          </a:bodyPr>
          <a:lstStyle/>
          <a:p>
            <a:pPr algn="l">
              <a:lnSpc>
                <a:spcPct val="150000"/>
              </a:lnSpc>
            </a:pPr>
            <a:r>
              <a:rPr lang="en-US" altLang="ja-JP" sz="2000" b="1" dirty="0">
                <a:solidFill>
                  <a:srgbClr val="1C8DEE"/>
                </a:solidFill>
                <a:latin typeface="+mj-ea"/>
                <a:ea typeface="+mj-ea"/>
              </a:rPr>
              <a:t>  </a:t>
            </a:r>
            <a:r>
              <a:rPr lang="ja-JP" altLang="en-US" sz="2000" b="1" i="0">
                <a:solidFill>
                  <a:srgbClr val="1C8DEE"/>
                </a:solidFill>
                <a:effectLst/>
                <a:latin typeface="+mj-ea"/>
                <a:ea typeface="+mj-ea"/>
              </a:rPr>
              <a:t>部署直通番号リストの活用により、成果を飛躍的に向上！</a:t>
            </a:r>
            <a:endParaRPr lang="en-US" altLang="ja-JP" sz="2000" b="1" i="0" dirty="0">
              <a:solidFill>
                <a:srgbClr val="1C8DEE"/>
              </a:solidFill>
              <a:effectLst/>
              <a:latin typeface="+mj-ea"/>
              <a:ea typeface="+mj-ea"/>
            </a:endParaRPr>
          </a:p>
          <a:p>
            <a:pPr algn="l">
              <a:lnSpc>
                <a:spcPct val="150000"/>
              </a:lnSpc>
            </a:pPr>
            <a:r>
              <a:rPr lang="ja-JP" altLang="en-US" sz="1200" b="0" i="0">
                <a:solidFill>
                  <a:srgbClr val="1D1C1D"/>
                </a:solidFill>
                <a:effectLst/>
                <a:latin typeface="+mj-ea"/>
                <a:ea typeface="+mj-ea"/>
              </a:rPr>
              <a:t>　リスト会社との共同開発により、スリーグッドでは部署直通番号ツールを開発いたしました。</a:t>
            </a:r>
            <a:br>
              <a:rPr lang="ja-JP" altLang="en-US" sz="1200">
                <a:latin typeface="+mj-ea"/>
                <a:ea typeface="+mj-ea"/>
              </a:rPr>
            </a:br>
            <a:r>
              <a:rPr lang="ja-JP" altLang="en-US" sz="1200">
                <a:latin typeface="+mj-ea"/>
                <a:ea typeface="+mj-ea"/>
              </a:rPr>
              <a:t>　</a:t>
            </a:r>
            <a:r>
              <a:rPr lang="ja-JP" altLang="en-US" sz="1200" b="1" i="0">
                <a:effectLst/>
                <a:highlight>
                  <a:srgbClr val="FFFF00"/>
                </a:highlight>
                <a:latin typeface="+mj-ea"/>
                <a:ea typeface="+mj-ea"/>
              </a:rPr>
              <a:t>大手・中小企業</a:t>
            </a:r>
            <a:r>
              <a:rPr lang="en-US" altLang="ja-JP" sz="1200" b="1" i="0" dirty="0">
                <a:effectLst/>
                <a:highlight>
                  <a:srgbClr val="FFFF00"/>
                </a:highlight>
                <a:latin typeface="+mj-ea"/>
                <a:ea typeface="+mj-ea"/>
              </a:rPr>
              <a:t>20</a:t>
            </a:r>
            <a:r>
              <a:rPr lang="ja-JP" altLang="en-US" sz="1200" b="1" i="0">
                <a:effectLst/>
                <a:highlight>
                  <a:srgbClr val="FFFF00"/>
                </a:highlight>
                <a:latin typeface="+mj-ea"/>
                <a:ea typeface="+mj-ea"/>
              </a:rPr>
              <a:t>万社･</a:t>
            </a:r>
            <a:r>
              <a:rPr lang="en-US" altLang="ja-JP" sz="1200" b="1" i="0" dirty="0">
                <a:effectLst/>
                <a:highlight>
                  <a:srgbClr val="FFFF00"/>
                </a:highlight>
                <a:latin typeface="+mj-ea"/>
                <a:ea typeface="+mj-ea"/>
              </a:rPr>
              <a:t>150</a:t>
            </a:r>
            <a:r>
              <a:rPr lang="ja-JP" altLang="en-US" sz="1200" b="1" i="0">
                <a:effectLst/>
                <a:highlight>
                  <a:srgbClr val="FFFF00"/>
                </a:highlight>
                <a:latin typeface="+mj-ea"/>
                <a:ea typeface="+mj-ea"/>
              </a:rPr>
              <a:t>万部署のデータベース</a:t>
            </a:r>
            <a:r>
              <a:rPr lang="ja-JP" altLang="en-US" sz="1200" b="0" i="0">
                <a:solidFill>
                  <a:srgbClr val="1D1C1D"/>
                </a:solidFill>
                <a:effectLst/>
                <a:latin typeface="+mj-ea"/>
                <a:ea typeface="+mj-ea"/>
              </a:rPr>
              <a:t>から、アプローチしたいターゲットだけを</a:t>
            </a:r>
            <a:endParaRPr lang="en-US" altLang="ja-JP" sz="1200" b="0" i="0" dirty="0">
              <a:solidFill>
                <a:srgbClr val="1D1C1D"/>
              </a:solidFill>
              <a:effectLst/>
              <a:latin typeface="+mj-ea"/>
              <a:ea typeface="+mj-ea"/>
            </a:endParaRPr>
          </a:p>
          <a:p>
            <a:pPr algn="l">
              <a:lnSpc>
                <a:spcPct val="150000"/>
              </a:lnSpc>
            </a:pPr>
            <a:r>
              <a:rPr lang="ja-JP" altLang="en-US" sz="1200" b="0" i="0">
                <a:solidFill>
                  <a:srgbClr val="1D1C1D"/>
                </a:solidFill>
                <a:effectLst/>
                <a:latin typeface="+mj-ea"/>
                <a:ea typeface="+mj-ea"/>
              </a:rPr>
              <a:t>　抽出します。データは隔月で最新のデータに更新しています。</a:t>
            </a:r>
            <a:br>
              <a:rPr lang="ja-JP" altLang="en-US" sz="1200">
                <a:latin typeface="+mj-ea"/>
                <a:ea typeface="+mj-ea"/>
              </a:rPr>
            </a:br>
            <a:r>
              <a:rPr lang="ja-JP" altLang="en-US" sz="1200">
                <a:latin typeface="+mj-ea"/>
                <a:ea typeface="+mj-ea"/>
              </a:rPr>
              <a:t>　</a:t>
            </a:r>
            <a:r>
              <a:rPr lang="ja-JP" altLang="en-US" sz="1200" b="0" i="0">
                <a:solidFill>
                  <a:srgbClr val="1D1C1D"/>
                </a:solidFill>
                <a:effectLst/>
                <a:latin typeface="+mj-ea"/>
                <a:ea typeface="+mj-ea"/>
              </a:rPr>
              <a:t>会社名を入力したら、その会社のすべての部署名とそれに付随する電話番号が表示される仕組みです。</a:t>
            </a:r>
            <a:endParaRPr kumimoji="1" lang="ja-JP" altLang="en-US" sz="1100" b="1" dirty="0">
              <a:solidFill>
                <a:srgbClr val="1C8DEE"/>
              </a:solidFill>
              <a:latin typeface="+mj-ea"/>
              <a:ea typeface="+mj-ea"/>
              <a:cs typeface="メイリオ" panose="020B0604030504040204" pitchFamily="50" charset="-128"/>
            </a:endParaRPr>
          </a:p>
        </p:txBody>
      </p:sp>
      <p:sp>
        <p:nvSpPr>
          <p:cNvPr id="9" name="タイトル 5">
            <a:extLst>
              <a:ext uri="{FF2B5EF4-FFF2-40B4-BE49-F238E27FC236}">
                <a16:creationId xmlns:a16="http://schemas.microsoft.com/office/drawing/2014/main" id="{7D6FCCF6-F5D8-C06C-C329-B1ADFF249AD0}"/>
              </a:ext>
            </a:extLst>
          </p:cNvPr>
          <p:cNvSpPr txBox="1">
            <a:spLocks/>
          </p:cNvSpPr>
          <p:nvPr/>
        </p:nvSpPr>
        <p:spPr>
          <a:xfrm>
            <a:off x="621462" y="337683"/>
            <a:ext cx="389953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bg1"/>
                </a:solidFill>
                <a:latin typeface="Hiragino Sans W7" panose="020B0400000000000000" pitchFamily="34" charset="-128"/>
                <a:ea typeface="Hiragino Sans W7" panose="020B0400000000000000" pitchFamily="34" charset="-128"/>
              </a:rPr>
              <a:t>自社開発　リストシステム　</a:t>
            </a:r>
            <a:r>
              <a:rPr lang="en-US" altLang="ja-JP" sz="1200" dirty="0">
                <a:solidFill>
                  <a:schemeClr val="bg1"/>
                </a:solidFill>
                <a:latin typeface="+mj-ea"/>
              </a:rPr>
              <a:t> Sales list creation </a:t>
            </a:r>
            <a:endParaRPr lang="ja-JP" altLang="en-US" sz="1200">
              <a:solidFill>
                <a:schemeClr val="bg1"/>
              </a:solidFill>
              <a:latin typeface="Hiragino Sans W7" panose="020B0400000000000000" pitchFamily="34" charset="-128"/>
              <a:ea typeface="Hiragino Sans W7" panose="020B0400000000000000" pitchFamily="34" charset="-128"/>
            </a:endParaRPr>
          </a:p>
        </p:txBody>
      </p:sp>
      <p:pic>
        <p:nvPicPr>
          <p:cNvPr id="10" name="図 9">
            <a:extLst>
              <a:ext uri="{FF2B5EF4-FFF2-40B4-BE49-F238E27FC236}">
                <a16:creationId xmlns:a16="http://schemas.microsoft.com/office/drawing/2014/main" id="{E660E9E9-D4EC-25CC-B3B0-BD43717D6654}"/>
              </a:ext>
            </a:extLst>
          </p:cNvPr>
          <p:cNvPicPr>
            <a:picLocks noChangeAspect="1"/>
          </p:cNvPicPr>
          <p:nvPr/>
        </p:nvPicPr>
        <p:blipFill rotWithShape="1">
          <a:blip r:embed="rId4"/>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00B044F4-5EE0-B6A5-A1BB-67D956484171}"/>
              </a:ext>
            </a:extLst>
          </p:cNvPr>
          <p:cNvSpPr>
            <a:spLocks noGrp="1"/>
          </p:cNvSpPr>
          <p:nvPr>
            <p:ph type="sldNum" sz="quarter" idx="11"/>
          </p:nvPr>
        </p:nvSpPr>
        <p:spPr/>
        <p:txBody>
          <a:bodyPr/>
          <a:lstStyle/>
          <a:p>
            <a:fld id="{274D4693-4A46-46E5-B2F2-4022A49F1990}" type="slidenum">
              <a:rPr lang="en-US" altLang="ja-JP" smtClean="0"/>
              <a:pPr/>
              <a:t>18</a:t>
            </a:fld>
            <a:endParaRPr lang="en-US" altLang="ja-JP" dirty="0"/>
          </a:p>
        </p:txBody>
      </p:sp>
      <p:sp>
        <p:nvSpPr>
          <p:cNvPr id="6" name="正方形/長方形 5">
            <a:extLst>
              <a:ext uri="{FF2B5EF4-FFF2-40B4-BE49-F238E27FC236}">
                <a16:creationId xmlns:a16="http://schemas.microsoft.com/office/drawing/2014/main" id="{AE79C0C6-EFF5-8BA3-B4CF-3148073EFB80}"/>
              </a:ext>
            </a:extLst>
          </p:cNvPr>
          <p:cNvSpPr/>
          <p:nvPr/>
        </p:nvSpPr>
        <p:spPr>
          <a:xfrm>
            <a:off x="6978053" y="2709836"/>
            <a:ext cx="1530401" cy="443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BAEDDDEC-37D5-6A5C-85A4-138580AD4C98}"/>
              </a:ext>
            </a:extLst>
          </p:cNvPr>
          <p:cNvSpPr/>
          <p:nvPr/>
        </p:nvSpPr>
        <p:spPr>
          <a:xfrm>
            <a:off x="5826052" y="2725791"/>
            <a:ext cx="3590947" cy="44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DFFCC84-B0AE-77A0-72C5-065E9D787045}"/>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24EF5188-3C40-60C9-76C6-FDD908522457}"/>
              </a:ext>
            </a:extLst>
          </p:cNvPr>
          <p:cNvSpPr/>
          <p:nvPr/>
        </p:nvSpPr>
        <p:spPr>
          <a:xfrm>
            <a:off x="643782" y="5721523"/>
            <a:ext cx="6469218" cy="254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A7D24440-6F60-30CE-ED10-6DB24C56473A}"/>
              </a:ext>
            </a:extLst>
          </p:cNvPr>
          <p:cNvSpPr/>
          <p:nvPr/>
        </p:nvSpPr>
        <p:spPr>
          <a:xfrm>
            <a:off x="2633342" y="2672103"/>
            <a:ext cx="3590947" cy="44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BAB78AB9-DB15-03C4-2829-3D034C6F4DFF}"/>
              </a:ext>
            </a:extLst>
          </p:cNvPr>
          <p:cNvSpPr/>
          <p:nvPr/>
        </p:nvSpPr>
        <p:spPr>
          <a:xfrm>
            <a:off x="7113001" y="4477103"/>
            <a:ext cx="2520000" cy="343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8564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FE9D3-18D5-7F3F-7FD3-BCC96C921579}"/>
            </a:ext>
          </a:extLst>
        </p:cNvPr>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CBB8B49E-C9BB-F284-650E-B926ABAAC9AD}"/>
              </a:ext>
            </a:extLst>
          </p:cNvPr>
          <p:cNvSpPr txBox="1"/>
          <p:nvPr/>
        </p:nvSpPr>
        <p:spPr>
          <a:xfrm>
            <a:off x="621462" y="2329763"/>
            <a:ext cx="1530401" cy="221018"/>
          </a:xfrm>
          <a:prstGeom prst="rect">
            <a:avLst/>
          </a:prstGeom>
          <a:noFill/>
        </p:spPr>
        <p:txBody>
          <a:bodyPr wrap="none" lIns="72000" tIns="36000" rIns="72000" bIns="0" rtlCol="0">
            <a:spAutoFit/>
          </a:bodyPr>
          <a:lstStyle/>
          <a:p>
            <a:pPr algn="l"/>
            <a:r>
              <a:rPr kumimoji="1" lang="ja-JP" altLang="en-US" sz="1200" b="1">
                <a:latin typeface="+mj-ea"/>
                <a:ea typeface="+mj-ea"/>
                <a:cs typeface="メイリオ" panose="020B0604030504040204" pitchFamily="50" charset="-128"/>
              </a:rPr>
              <a:t>ハウスリスト（例）</a:t>
            </a:r>
            <a:endParaRPr kumimoji="1" lang="ja-JP" altLang="en-US" sz="1200" b="1" dirty="0">
              <a:latin typeface="+mj-ea"/>
              <a:ea typeface="+mj-ea"/>
              <a:cs typeface="メイリオ" panose="020B0604030504040204" pitchFamily="50" charset="-128"/>
            </a:endParaRPr>
          </a:p>
        </p:txBody>
      </p:sp>
      <p:sp>
        <p:nvSpPr>
          <p:cNvPr id="14" name="テキスト ボックス 13">
            <a:extLst>
              <a:ext uri="{FF2B5EF4-FFF2-40B4-BE49-F238E27FC236}">
                <a16:creationId xmlns:a16="http://schemas.microsoft.com/office/drawing/2014/main" id="{7C888C98-29E6-5565-FCD1-B0A7AAEA5283}"/>
              </a:ext>
            </a:extLst>
          </p:cNvPr>
          <p:cNvSpPr txBox="1"/>
          <p:nvPr/>
        </p:nvSpPr>
        <p:spPr>
          <a:xfrm>
            <a:off x="621462" y="1112450"/>
            <a:ext cx="8634910" cy="544183"/>
          </a:xfrm>
          <a:prstGeom prst="rect">
            <a:avLst/>
          </a:prstGeom>
          <a:noFill/>
        </p:spPr>
        <p:txBody>
          <a:bodyPr wrap="none" lIns="72000" tIns="36000" rIns="72000" bIns="0" rtlCol="0">
            <a:spAutoFit/>
          </a:bodyPr>
          <a:lstStyle/>
          <a:p>
            <a:pPr algn="l">
              <a:lnSpc>
                <a:spcPct val="150000"/>
              </a:lnSpc>
            </a:pPr>
            <a:r>
              <a:rPr kumimoji="1" lang="ja-JP" altLang="en-US" sz="2400" b="1">
                <a:solidFill>
                  <a:srgbClr val="1C8DEE"/>
                </a:solidFill>
                <a:latin typeface="+mj-ea"/>
                <a:ea typeface="+mj-ea"/>
                <a:cs typeface="メイリオ" panose="020B0604030504040204" pitchFamily="50" charset="-128"/>
              </a:rPr>
              <a:t>部署直通番号リストは、受付</a:t>
            </a:r>
            <a:r>
              <a:rPr kumimoji="1" lang="en-US" altLang="ja-JP" sz="2400" b="1" dirty="0">
                <a:solidFill>
                  <a:srgbClr val="1C8DEE"/>
                </a:solidFill>
                <a:latin typeface="+mj-ea"/>
                <a:ea typeface="+mj-ea"/>
                <a:cs typeface="メイリオ" panose="020B0604030504040204" pitchFamily="50" charset="-128"/>
              </a:rPr>
              <a:t>NG</a:t>
            </a:r>
            <a:r>
              <a:rPr kumimoji="1" lang="ja-JP" altLang="en-US" sz="2400" b="1">
                <a:solidFill>
                  <a:srgbClr val="1C8DEE"/>
                </a:solidFill>
                <a:latin typeface="+mj-ea"/>
                <a:ea typeface="+mj-ea"/>
                <a:cs typeface="メイリオ" panose="020B0604030504040204" pitchFamily="50" charset="-128"/>
              </a:rPr>
              <a:t>を大幅に減らすことが可能！</a:t>
            </a:r>
            <a:endParaRPr kumimoji="1" lang="ja-JP" altLang="en-US" sz="2400" b="1" dirty="0">
              <a:solidFill>
                <a:srgbClr val="1C8DEE"/>
              </a:solidFill>
              <a:latin typeface="+mj-ea"/>
              <a:ea typeface="+mj-ea"/>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DA396806-867F-DA55-B03F-F1DC09C34760}"/>
              </a:ext>
            </a:extLst>
          </p:cNvPr>
          <p:cNvSpPr txBox="1"/>
          <p:nvPr/>
        </p:nvSpPr>
        <p:spPr>
          <a:xfrm>
            <a:off x="5601000" y="2664357"/>
            <a:ext cx="3960001" cy="2924643"/>
          </a:xfrm>
          <a:prstGeom prst="rect">
            <a:avLst/>
          </a:prstGeom>
          <a:noFill/>
        </p:spPr>
        <p:txBody>
          <a:bodyPr wrap="square" lIns="72000" tIns="36000" rIns="72000" bIns="0" rtlCol="0">
            <a:spAutoFit/>
          </a:bodyPr>
          <a:lstStyle/>
          <a:p>
            <a:pPr algn="l">
              <a:lnSpc>
                <a:spcPct val="150000"/>
              </a:lnSpc>
            </a:pPr>
            <a:r>
              <a:rPr kumimoji="1" lang="en-US" altLang="ja-JP" sz="1800" b="1" dirty="0">
                <a:solidFill>
                  <a:schemeClr val="tx1">
                    <a:lumMod val="85000"/>
                    <a:lumOff val="15000"/>
                  </a:schemeClr>
                </a:solidFill>
                <a:latin typeface="+mj-ea"/>
                <a:ea typeface="+mj-ea"/>
                <a:cs typeface="メイリオ" panose="020B0604030504040204" pitchFamily="50" charset="-128"/>
              </a:rPr>
              <a:t>①</a:t>
            </a:r>
            <a:r>
              <a:rPr kumimoji="1" lang="ja-JP" altLang="en-US" sz="1800" b="1" dirty="0">
                <a:solidFill>
                  <a:schemeClr val="tx1">
                    <a:lumMod val="85000"/>
                    <a:lumOff val="15000"/>
                  </a:schemeClr>
                </a:solidFill>
                <a:latin typeface="+mj-ea"/>
                <a:ea typeface="+mj-ea"/>
                <a:cs typeface="メイリオ" panose="020B0604030504040204" pitchFamily="50" charset="-128"/>
              </a:rPr>
              <a:t>アポイント率</a:t>
            </a:r>
            <a:r>
              <a:rPr kumimoji="1" lang="en-US" altLang="ja-JP" sz="1800" b="1" dirty="0">
                <a:solidFill>
                  <a:schemeClr val="tx1">
                    <a:lumMod val="85000"/>
                    <a:lumOff val="15000"/>
                  </a:schemeClr>
                </a:solidFill>
                <a:latin typeface="+mj-ea"/>
                <a:ea typeface="+mj-ea"/>
                <a:cs typeface="メイリオ" panose="020B0604030504040204" pitchFamily="50" charset="-128"/>
              </a:rPr>
              <a:t>/</a:t>
            </a:r>
            <a:r>
              <a:rPr kumimoji="1" lang="ja-JP" altLang="en-US" sz="1800" b="1" dirty="0">
                <a:solidFill>
                  <a:schemeClr val="tx1">
                    <a:lumMod val="85000"/>
                    <a:lumOff val="15000"/>
                  </a:schemeClr>
                </a:solidFill>
                <a:latin typeface="+mj-ea"/>
                <a:ea typeface="+mj-ea"/>
                <a:cs typeface="メイリオ" panose="020B0604030504040204" pitchFamily="50" charset="-128"/>
              </a:rPr>
              <a:t>担当接触率があがる</a:t>
            </a:r>
            <a:endParaRPr kumimoji="1" lang="en-US" altLang="ja-JP" sz="1800" b="1" dirty="0">
              <a:solidFill>
                <a:schemeClr val="tx1">
                  <a:lumMod val="85000"/>
                  <a:lumOff val="15000"/>
                </a:schemeClr>
              </a:solidFill>
              <a:latin typeface="+mj-ea"/>
              <a:ea typeface="+mj-ea"/>
              <a:cs typeface="メイリオ" panose="020B0604030504040204" pitchFamily="50" charset="-128"/>
            </a:endParaRPr>
          </a:p>
          <a:p>
            <a:pPr algn="l">
              <a:lnSpc>
                <a:spcPct val="150000"/>
              </a:lnSpc>
            </a:pPr>
            <a:endParaRPr kumimoji="1" lang="en-US" altLang="ja-JP" sz="900" b="1"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050" dirty="0">
                <a:solidFill>
                  <a:schemeClr val="tx1">
                    <a:lumMod val="85000"/>
                    <a:lumOff val="15000"/>
                  </a:schemeClr>
                </a:solidFill>
                <a:latin typeface="+mj-ea"/>
                <a:ea typeface="+mj-ea"/>
                <a:cs typeface="メイリオ" panose="020B0604030504040204" pitchFamily="50" charset="-128"/>
              </a:rPr>
              <a:t>・部署直通番号のため、担当キーマンに接触しやすい</a:t>
            </a:r>
            <a:endParaRPr kumimoji="1" lang="en-US" altLang="ja-JP" sz="105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050" dirty="0">
                <a:solidFill>
                  <a:schemeClr val="tx1">
                    <a:lumMod val="85000"/>
                    <a:lumOff val="15000"/>
                  </a:schemeClr>
                </a:solidFill>
                <a:latin typeface="+mj-ea"/>
                <a:ea typeface="+mj-ea"/>
                <a:cs typeface="メイリオ" panose="020B0604030504040204" pitchFamily="50" charset="-128"/>
              </a:rPr>
              <a:t>・全てのリストを網羅できるわけではありませんが、事業部リ</a:t>
            </a:r>
            <a:endParaRPr kumimoji="1" lang="en-US" altLang="ja-JP" sz="105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en-US" altLang="ja-JP" sz="1050" dirty="0">
                <a:solidFill>
                  <a:schemeClr val="tx1">
                    <a:lumMod val="85000"/>
                    <a:lumOff val="15000"/>
                  </a:schemeClr>
                </a:solidFill>
                <a:latin typeface="+mj-ea"/>
                <a:ea typeface="+mj-ea"/>
                <a:cs typeface="メイリオ" panose="020B0604030504040204" pitchFamily="50" charset="-128"/>
              </a:rPr>
              <a:t>   </a:t>
            </a:r>
            <a:r>
              <a:rPr kumimoji="1" lang="ja-JP" altLang="en-US" sz="1050" dirty="0">
                <a:solidFill>
                  <a:schemeClr val="tx1">
                    <a:lumMod val="85000"/>
                    <a:lumOff val="15000"/>
                  </a:schemeClr>
                </a:solidFill>
                <a:latin typeface="+mj-ea"/>
                <a:ea typeface="+mj-ea"/>
                <a:cs typeface="メイリオ" panose="020B0604030504040204" pitchFamily="50" charset="-128"/>
              </a:rPr>
              <a:t>ストを豊富に保有しているため、課題を抱えているターゲッ</a:t>
            </a:r>
            <a:endParaRPr kumimoji="1" lang="en-US" altLang="ja-JP" sz="105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050" dirty="0">
                <a:solidFill>
                  <a:schemeClr val="tx1">
                    <a:lumMod val="85000"/>
                    <a:lumOff val="15000"/>
                  </a:schemeClr>
                </a:solidFill>
                <a:latin typeface="+mj-ea"/>
                <a:ea typeface="+mj-ea"/>
                <a:cs typeface="メイリオ" panose="020B0604030504040204" pitchFamily="50" charset="-128"/>
              </a:rPr>
              <a:t>　トにおいても有効活用することができます。</a:t>
            </a:r>
            <a:endParaRPr kumimoji="1" lang="en-US" altLang="ja-JP" sz="1050" dirty="0">
              <a:solidFill>
                <a:schemeClr val="tx1">
                  <a:lumMod val="85000"/>
                  <a:lumOff val="15000"/>
                </a:schemeClr>
              </a:solidFill>
              <a:latin typeface="+mj-ea"/>
              <a:ea typeface="+mj-ea"/>
              <a:cs typeface="メイリオ" panose="020B0604030504040204" pitchFamily="50" charset="-128"/>
            </a:endParaRPr>
          </a:p>
          <a:p>
            <a:pPr algn="l">
              <a:lnSpc>
                <a:spcPct val="150000"/>
              </a:lnSpc>
            </a:pPr>
            <a:endParaRPr kumimoji="1" lang="en-US" altLang="ja-JP" sz="900" b="1"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en-US" altLang="ja-JP" sz="1800" b="1" dirty="0">
                <a:solidFill>
                  <a:schemeClr val="tx1">
                    <a:lumMod val="85000"/>
                    <a:lumOff val="15000"/>
                  </a:schemeClr>
                </a:solidFill>
                <a:latin typeface="+mj-ea"/>
                <a:ea typeface="+mj-ea"/>
                <a:cs typeface="メイリオ" panose="020B0604030504040204" pitchFamily="50" charset="-128"/>
              </a:rPr>
              <a:t>②</a:t>
            </a:r>
            <a:r>
              <a:rPr kumimoji="1" lang="ja-JP" altLang="en-US" sz="1800" b="1" dirty="0">
                <a:solidFill>
                  <a:schemeClr val="tx1">
                    <a:lumMod val="85000"/>
                    <a:lumOff val="15000"/>
                  </a:schemeClr>
                </a:solidFill>
                <a:latin typeface="+mj-ea"/>
                <a:ea typeface="+mj-ea"/>
                <a:cs typeface="メイリオ" panose="020B0604030504040204" pitchFamily="50" charset="-128"/>
              </a:rPr>
              <a:t>活用方法</a:t>
            </a:r>
            <a:endParaRPr kumimoji="1" lang="en-US" altLang="ja-JP" sz="1800" b="1" dirty="0">
              <a:solidFill>
                <a:schemeClr val="tx1">
                  <a:lumMod val="85000"/>
                  <a:lumOff val="15000"/>
                </a:schemeClr>
              </a:solidFill>
              <a:latin typeface="+mj-ea"/>
              <a:ea typeface="+mj-ea"/>
              <a:cs typeface="メイリオ" panose="020B0604030504040204" pitchFamily="50" charset="-128"/>
            </a:endParaRPr>
          </a:p>
          <a:p>
            <a:pPr algn="l">
              <a:lnSpc>
                <a:spcPct val="150000"/>
              </a:lnSpc>
            </a:pPr>
            <a:endParaRPr kumimoji="1" lang="en-US" altLang="ja-JP" sz="900" b="1"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050" dirty="0">
                <a:solidFill>
                  <a:schemeClr val="tx1">
                    <a:lumMod val="85000"/>
                    <a:lumOff val="15000"/>
                  </a:schemeClr>
                </a:solidFill>
                <a:latin typeface="+mj-ea"/>
                <a:ea typeface="+mj-ea"/>
                <a:cs typeface="メイリオ" panose="020B0604030504040204" pitchFamily="50" charset="-128"/>
              </a:rPr>
              <a:t>・ベースリストを作成し、そのリストに対して、部署直通番</a:t>
            </a:r>
            <a:endParaRPr kumimoji="1" lang="en-US" altLang="ja-JP" sz="105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050" dirty="0">
                <a:solidFill>
                  <a:schemeClr val="tx1">
                    <a:lumMod val="85000"/>
                    <a:lumOff val="15000"/>
                  </a:schemeClr>
                </a:solidFill>
                <a:latin typeface="+mj-ea"/>
                <a:ea typeface="+mj-ea"/>
                <a:cs typeface="メイリオ" panose="020B0604030504040204" pitchFamily="50" charset="-128"/>
              </a:rPr>
              <a:t>　号を補完してリスト作成。</a:t>
            </a:r>
            <a:endParaRPr kumimoji="1" lang="en-US" altLang="ja-JP" sz="1050" dirty="0">
              <a:solidFill>
                <a:schemeClr val="tx1">
                  <a:lumMod val="85000"/>
                  <a:lumOff val="15000"/>
                </a:schemeClr>
              </a:solidFill>
              <a:latin typeface="+mj-ea"/>
              <a:ea typeface="+mj-ea"/>
              <a:cs typeface="メイリオ" panose="020B0604030504040204" pitchFamily="50" charset="-128"/>
            </a:endParaRPr>
          </a:p>
        </p:txBody>
      </p:sp>
      <p:pic>
        <p:nvPicPr>
          <p:cNvPr id="10" name="図 9">
            <a:extLst>
              <a:ext uri="{FF2B5EF4-FFF2-40B4-BE49-F238E27FC236}">
                <a16:creationId xmlns:a16="http://schemas.microsoft.com/office/drawing/2014/main" id="{ACCD717A-D9E0-EA07-B135-6B74463B747B}"/>
              </a:ext>
            </a:extLst>
          </p:cNvPr>
          <p:cNvPicPr>
            <a:picLocks noChangeAspect="1"/>
          </p:cNvPicPr>
          <p:nvPr/>
        </p:nvPicPr>
        <p:blipFill rotWithShape="1">
          <a:blip r:embed="rId2"/>
          <a:srcRect l="1302"/>
          <a:stretch/>
        </p:blipFill>
        <p:spPr>
          <a:xfrm>
            <a:off x="0" y="6576541"/>
            <a:ext cx="9906000" cy="290432"/>
          </a:xfrm>
          <a:prstGeom prst="rect">
            <a:avLst/>
          </a:prstGeom>
        </p:spPr>
      </p:pic>
      <p:sp>
        <p:nvSpPr>
          <p:cNvPr id="11" name="テキスト ボックス 10">
            <a:extLst>
              <a:ext uri="{FF2B5EF4-FFF2-40B4-BE49-F238E27FC236}">
                <a16:creationId xmlns:a16="http://schemas.microsoft.com/office/drawing/2014/main" id="{7D4552C1-7987-4B7E-8CB6-7DC1046655D3}"/>
              </a:ext>
            </a:extLst>
          </p:cNvPr>
          <p:cNvSpPr txBox="1"/>
          <p:nvPr/>
        </p:nvSpPr>
        <p:spPr>
          <a:xfrm>
            <a:off x="8419682" y="6614035"/>
            <a:ext cx="1282723" cy="215444"/>
          </a:xfrm>
          <a:prstGeom prst="rect">
            <a:avLst/>
          </a:prstGeom>
          <a:noFill/>
          <a:ln>
            <a:noFill/>
          </a:ln>
        </p:spPr>
        <p:txBody>
          <a:bodyPr wrap="none" rtlCol="0">
            <a:spAutoFit/>
          </a:bodyPr>
          <a:lstStyle/>
          <a:p>
            <a:r>
              <a:rPr kumimoji="1" lang="en-US" altLang="ja-JP" sz="800" b="1" dirty="0">
                <a:solidFill>
                  <a:schemeClr val="bg1"/>
                </a:solidFill>
                <a:latin typeface="Hiragino Sans W6" panose="020B0400000000000000" pitchFamily="34" charset="-128"/>
                <a:ea typeface="Hiragino Sans W6" panose="020B0400000000000000" pitchFamily="34" charset="-128"/>
              </a:rPr>
              <a:t>Strictly Confidential</a:t>
            </a:r>
            <a:endParaRPr kumimoji="1" lang="ja-JP" altLang="en-US" sz="800" b="1">
              <a:solidFill>
                <a:schemeClr val="bg1"/>
              </a:solidFill>
              <a:latin typeface="Hiragino Sans W6" panose="020B0400000000000000" pitchFamily="34" charset="-128"/>
              <a:ea typeface="Hiragino Sans W6" panose="020B0400000000000000" pitchFamily="34" charset="-128"/>
            </a:endParaRPr>
          </a:p>
        </p:txBody>
      </p:sp>
      <p:sp>
        <p:nvSpPr>
          <p:cNvPr id="2" name="スライド番号プレースホルダー 1">
            <a:extLst>
              <a:ext uri="{FF2B5EF4-FFF2-40B4-BE49-F238E27FC236}">
                <a16:creationId xmlns:a16="http://schemas.microsoft.com/office/drawing/2014/main" id="{27061C14-7D44-B950-7833-CC8D8DDE8978}"/>
              </a:ext>
            </a:extLst>
          </p:cNvPr>
          <p:cNvSpPr>
            <a:spLocks noGrp="1"/>
          </p:cNvSpPr>
          <p:nvPr>
            <p:ph type="sldNum" sz="quarter" idx="11"/>
          </p:nvPr>
        </p:nvSpPr>
        <p:spPr/>
        <p:txBody>
          <a:bodyPr/>
          <a:lstStyle/>
          <a:p>
            <a:fld id="{274D4693-4A46-46E5-B2F2-4022A49F1990}" type="slidenum">
              <a:rPr lang="en-US" altLang="ja-JP" smtClean="0"/>
              <a:pPr/>
              <a:t>19</a:t>
            </a:fld>
            <a:endParaRPr lang="en-US" altLang="ja-JP" dirty="0"/>
          </a:p>
        </p:txBody>
      </p:sp>
      <p:sp>
        <p:nvSpPr>
          <p:cNvPr id="6" name="正方形/長方形 5">
            <a:extLst>
              <a:ext uri="{FF2B5EF4-FFF2-40B4-BE49-F238E27FC236}">
                <a16:creationId xmlns:a16="http://schemas.microsoft.com/office/drawing/2014/main" id="{264AF0BC-C7FA-D631-1844-4CE3F8C6EEC4}"/>
              </a:ext>
            </a:extLst>
          </p:cNvPr>
          <p:cNvSpPr/>
          <p:nvPr/>
        </p:nvSpPr>
        <p:spPr>
          <a:xfrm>
            <a:off x="4342700" y="2550781"/>
            <a:ext cx="1080000" cy="443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E2D3CBF-66E5-4964-BB3A-08F0FCF3D49C}"/>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4" name="タイトル 5">
            <a:extLst>
              <a:ext uri="{FF2B5EF4-FFF2-40B4-BE49-F238E27FC236}">
                <a16:creationId xmlns:a16="http://schemas.microsoft.com/office/drawing/2014/main" id="{CC1CB24C-06A3-6996-F0F4-98D0CBEABB75}"/>
              </a:ext>
            </a:extLst>
          </p:cNvPr>
          <p:cNvSpPr txBox="1">
            <a:spLocks/>
          </p:cNvSpPr>
          <p:nvPr/>
        </p:nvSpPr>
        <p:spPr>
          <a:xfrm>
            <a:off x="621462" y="337683"/>
            <a:ext cx="281953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リスト作成方法　部署直通番号</a:t>
            </a:r>
            <a:endParaRPr lang="ja-JP" altLang="en-US" sz="1200">
              <a:solidFill>
                <a:schemeClr val="bg1"/>
              </a:solidFill>
              <a:latin typeface="Hiragino Sans W7" panose="020B0400000000000000" pitchFamily="34" charset="-128"/>
              <a:ea typeface="Hiragino Sans W7" panose="020B0400000000000000" pitchFamily="34" charset="-128"/>
            </a:endParaRPr>
          </a:p>
        </p:txBody>
      </p:sp>
      <p:pic>
        <p:nvPicPr>
          <p:cNvPr id="7" name="図 6" descr="グラフィカル ユーザー インターフェイス, テキスト&#10;&#10;AI 生成コンテンツは誤りを含む可能性があります。">
            <a:extLst>
              <a:ext uri="{FF2B5EF4-FFF2-40B4-BE49-F238E27FC236}">
                <a16:creationId xmlns:a16="http://schemas.microsoft.com/office/drawing/2014/main" id="{29B84A9E-028F-7299-5ED4-71B372B756C1}"/>
              </a:ext>
            </a:extLst>
          </p:cNvPr>
          <p:cNvPicPr>
            <a:picLocks noChangeAspect="1"/>
          </p:cNvPicPr>
          <p:nvPr/>
        </p:nvPicPr>
        <p:blipFill>
          <a:blip r:embed="rId3"/>
          <a:srcRect r="29597" b="1488"/>
          <a:stretch>
            <a:fillRect/>
          </a:stretch>
        </p:blipFill>
        <p:spPr>
          <a:xfrm>
            <a:off x="489000" y="1859411"/>
            <a:ext cx="5038558" cy="3225589"/>
          </a:xfrm>
          <a:prstGeom prst="rect">
            <a:avLst/>
          </a:prstGeom>
        </p:spPr>
      </p:pic>
    </p:spTree>
    <p:extLst>
      <p:ext uri="{BB962C8B-B14F-4D97-AF65-F5344CB8AC3E}">
        <p14:creationId xmlns:p14="http://schemas.microsoft.com/office/powerpoint/2010/main" val="3992384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2C474-ED31-3A2D-EAC3-25C512641DB5}"/>
            </a:ext>
          </a:extLst>
        </p:cNvPr>
        <p:cNvGrpSpPr/>
        <p:nvPr/>
      </p:nvGrpSpPr>
      <p:grpSpPr>
        <a:xfrm>
          <a:off x="0" y="0"/>
          <a:ext cx="0" cy="0"/>
          <a:chOff x="0" y="0"/>
          <a:chExt cx="0" cy="0"/>
        </a:xfrm>
      </p:grpSpPr>
      <p:pic>
        <p:nvPicPr>
          <p:cNvPr id="20" name="図 19">
            <a:extLst>
              <a:ext uri="{FF2B5EF4-FFF2-40B4-BE49-F238E27FC236}">
                <a16:creationId xmlns:a16="http://schemas.microsoft.com/office/drawing/2014/main" id="{5847FAE1-F6F9-72D9-43E8-BBC65B99C87A}"/>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6" name="テキスト ボックス 5">
            <a:extLst>
              <a:ext uri="{FF2B5EF4-FFF2-40B4-BE49-F238E27FC236}">
                <a16:creationId xmlns:a16="http://schemas.microsoft.com/office/drawing/2014/main" id="{2D5F2DB0-CCD0-1B4A-9F34-AB6DDF857CDF}"/>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5" name="スライド番号プレースホルダー 14">
            <a:extLst>
              <a:ext uri="{FF2B5EF4-FFF2-40B4-BE49-F238E27FC236}">
                <a16:creationId xmlns:a16="http://schemas.microsoft.com/office/drawing/2014/main" id="{173208C2-3F56-1532-8F8D-590704A3054C}"/>
              </a:ext>
            </a:extLst>
          </p:cNvPr>
          <p:cNvSpPr>
            <a:spLocks noGrp="1"/>
          </p:cNvSpPr>
          <p:nvPr>
            <p:ph type="sldNum" sz="quarter" idx="11"/>
          </p:nvPr>
        </p:nvSpPr>
        <p:spPr/>
        <p:txBody>
          <a:bodyPr/>
          <a:lstStyle/>
          <a:p>
            <a:fld id="{274D4693-4A46-46E5-B2F2-4022A49F1990}" type="slidenum">
              <a:rPr lang="en-US" altLang="ja-JP" smtClean="0"/>
              <a:pPr/>
              <a:t>2</a:t>
            </a:fld>
            <a:endParaRPr lang="en-US" altLang="ja-JP" dirty="0"/>
          </a:p>
        </p:txBody>
      </p:sp>
      <p:sp>
        <p:nvSpPr>
          <p:cNvPr id="19" name="正方形/長方形 18">
            <a:extLst>
              <a:ext uri="{FF2B5EF4-FFF2-40B4-BE49-F238E27FC236}">
                <a16:creationId xmlns:a16="http://schemas.microsoft.com/office/drawing/2014/main" id="{436972B3-A68A-575C-14EE-F8ABBEF6AA92}"/>
              </a:ext>
            </a:extLst>
          </p:cNvPr>
          <p:cNvSpPr/>
          <p:nvPr/>
        </p:nvSpPr>
        <p:spPr>
          <a:xfrm>
            <a:off x="392049" y="189568"/>
            <a:ext cx="1718960" cy="294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Meiryo" panose="020B0604030504040204" pitchFamily="34" charset="-128"/>
                <a:ea typeface="Meiryo" panose="020B0604030504040204" pitchFamily="34" charset="-128"/>
              </a:rPr>
              <a:t>提案サマリー</a:t>
            </a:r>
          </a:p>
        </p:txBody>
      </p:sp>
      <p:grpSp>
        <p:nvGrpSpPr>
          <p:cNvPr id="3" name="グループ化 2">
            <a:extLst>
              <a:ext uri="{FF2B5EF4-FFF2-40B4-BE49-F238E27FC236}">
                <a16:creationId xmlns:a16="http://schemas.microsoft.com/office/drawing/2014/main" id="{039F8E5D-F55A-1E56-A9EA-D047173D90A2}"/>
              </a:ext>
            </a:extLst>
          </p:cNvPr>
          <p:cNvGrpSpPr/>
          <p:nvPr/>
        </p:nvGrpSpPr>
        <p:grpSpPr>
          <a:xfrm>
            <a:off x="633000" y="803637"/>
            <a:ext cx="8412481" cy="2103120"/>
            <a:chOff x="457199" y="1645920"/>
            <a:chExt cx="8412481" cy="2103120"/>
          </a:xfrm>
        </p:grpSpPr>
        <p:sp>
          <p:nvSpPr>
            <p:cNvPr id="22" name="TextBox 21"/>
            <p:cNvSpPr txBox="1"/>
            <p:nvPr/>
          </p:nvSpPr>
          <p:spPr>
            <a:xfrm>
              <a:off x="457200" y="1645920"/>
              <a:ext cx="8229600" cy="228600"/>
            </a:xfrm>
            <a:prstGeom prst="rect">
              <a:avLst/>
            </a:prstGeom>
            <a:noFill/>
          </p:spPr>
          <p:txBody>
            <a:bodyPr wrap="square">
              <a:spAutoFit/>
            </a:bodyPr>
            <a:lstStyle/>
            <a:p>
              <a:pPr algn="l">
                <a:defRPr sz="1100" b="1">
                  <a:solidFill>
                    <a:srgbClr val="000000"/>
                  </a:solidFill>
                </a:defRPr>
              </a:pPr>
              <a:r>
                <a:rPr dirty="0" err="1"/>
                <a:t>スリーグッドの営業代行提案</a:t>
              </a:r>
              <a:r>
                <a:rPr dirty="0"/>
                <a:t> - 3つの柱</a:t>
              </a:r>
            </a:p>
          </p:txBody>
        </p:sp>
        <p:sp>
          <p:nvSpPr>
            <p:cNvPr id="23" name="Rounded Rectangle 22"/>
            <p:cNvSpPr/>
            <p:nvPr/>
          </p:nvSpPr>
          <p:spPr>
            <a:xfrm>
              <a:off x="457200" y="2011680"/>
              <a:ext cx="2560320" cy="731520"/>
            </a:xfrm>
            <a:prstGeom prst="roundRect">
              <a:avLst/>
            </a:prstGeom>
            <a:solidFill>
              <a:srgbClr val="0066CC"/>
            </a:solidFill>
            <a:ln>
              <a:solidFill>
                <a:srgbClr val="0066CC"/>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defRPr sz="1100" b="1">
                  <a:solidFill>
                    <a:srgbClr val="FFFFFF"/>
                  </a:solidFill>
                </a:defRPr>
              </a:pPr>
              <a:r>
                <a:t>質重視営業</a:t>
              </a:r>
            </a:p>
            <a:p>
              <a:pPr algn="ctr">
                <a:spcBef>
                  <a:spcPts val="300"/>
                </a:spcBef>
                <a:defRPr sz="800">
                  <a:solidFill>
                    <a:srgbClr val="FFFFFF"/>
                  </a:solidFill>
                </a:defRPr>
              </a:pPr>
              <a:r>
                <a:t>ABM手法</a:t>
              </a:r>
              <a:br/>
              <a:r>
                <a:t>探偵的営業</a:t>
              </a:r>
            </a:p>
          </p:txBody>
        </p:sp>
        <p:sp>
          <p:nvSpPr>
            <p:cNvPr id="24" name="Rounded Rectangle 23"/>
            <p:cNvSpPr/>
            <p:nvPr/>
          </p:nvSpPr>
          <p:spPr>
            <a:xfrm>
              <a:off x="3383280" y="2011680"/>
              <a:ext cx="2560320" cy="731520"/>
            </a:xfrm>
            <a:prstGeom prst="roundRect">
              <a:avLst/>
            </a:prstGeom>
            <a:solidFill>
              <a:srgbClr val="009966"/>
            </a:solidFill>
            <a:ln>
              <a:solidFill>
                <a:srgbClr val="009966"/>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defRPr sz="1100" b="1">
                  <a:solidFill>
                    <a:srgbClr val="FFFFFF"/>
                  </a:solidFill>
                </a:defRPr>
              </a:pPr>
              <a:r>
                <a:t>データ活用</a:t>
              </a:r>
            </a:p>
            <a:p>
              <a:pPr algn="ctr">
                <a:spcBef>
                  <a:spcPts val="300"/>
                </a:spcBef>
                <a:defRPr sz="800">
                  <a:solidFill>
                    <a:srgbClr val="FFFFFF"/>
                  </a:solidFill>
                </a:defRPr>
              </a:pPr>
              <a:r>
                <a:t>定量・定性</a:t>
              </a:r>
              <a:br/>
              <a:r>
                <a:t>PMFディレクション</a:t>
              </a:r>
            </a:p>
          </p:txBody>
        </p:sp>
        <p:sp>
          <p:nvSpPr>
            <p:cNvPr id="25" name="Rounded Rectangle 24"/>
            <p:cNvSpPr/>
            <p:nvPr/>
          </p:nvSpPr>
          <p:spPr>
            <a:xfrm>
              <a:off x="6309360" y="2011680"/>
              <a:ext cx="2560320" cy="731520"/>
            </a:xfrm>
            <a:prstGeom prst="roundRect">
              <a:avLst/>
            </a:prstGeom>
            <a:solidFill>
              <a:srgbClr val="CC6600"/>
            </a:solidFill>
            <a:ln>
              <a:solidFill>
                <a:srgbClr val="CC6600"/>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defRPr sz="1100" b="1">
                  <a:solidFill>
                    <a:srgbClr val="FFFFFF"/>
                  </a:solidFill>
                </a:defRPr>
              </a:pPr>
              <a:r>
                <a:t>豊富な実績</a:t>
              </a:r>
            </a:p>
            <a:p>
              <a:pPr algn="ctr">
                <a:spcBef>
                  <a:spcPts val="300"/>
                </a:spcBef>
                <a:defRPr sz="800">
                  <a:solidFill>
                    <a:srgbClr val="FFFFFF"/>
                  </a:solidFill>
                </a:defRPr>
              </a:pPr>
              <a:r>
                <a:t>200社以上</a:t>
              </a:r>
              <a:br/>
              <a:r>
                <a:t>全業界対応</a:t>
              </a:r>
            </a:p>
          </p:txBody>
        </p:sp>
        <p:sp>
          <p:nvSpPr>
            <p:cNvPr id="26" name="TextBox 25"/>
            <p:cNvSpPr txBox="1"/>
            <p:nvPr/>
          </p:nvSpPr>
          <p:spPr>
            <a:xfrm>
              <a:off x="457200" y="2926080"/>
              <a:ext cx="8229600" cy="45720"/>
            </a:xfrm>
            <a:prstGeom prst="rect">
              <a:avLst/>
            </a:prstGeom>
            <a:noFill/>
          </p:spPr>
          <p:txBody>
            <a:bodyPr wrap="square">
              <a:spAutoFit/>
            </a:bodyPr>
            <a:lstStyle/>
            <a:p>
              <a:pPr algn="ctr">
                <a:defRPr sz="1600" b="1">
                  <a:solidFill>
                    <a:srgbClr val="0066CC"/>
                  </a:solidFill>
                </a:defRPr>
              </a:pPr>
              <a:r>
                <a:t>↓</a:t>
              </a:r>
            </a:p>
          </p:txBody>
        </p:sp>
        <p:sp>
          <p:nvSpPr>
            <p:cNvPr id="27" name="Rounded Rectangle 26"/>
            <p:cNvSpPr/>
            <p:nvPr/>
          </p:nvSpPr>
          <p:spPr>
            <a:xfrm>
              <a:off x="457199" y="3108960"/>
              <a:ext cx="8380711" cy="640080"/>
            </a:xfrm>
            <a:prstGeom prst="roundRect">
              <a:avLst/>
            </a:prstGeom>
            <a:solidFill>
              <a:srgbClr val="0066CC"/>
            </a:solidFill>
            <a:ln>
              <a:solidFill>
                <a:srgbClr val="0066CC"/>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defRPr sz="1100" b="1">
                  <a:solidFill>
                    <a:srgbClr val="FFFFFF"/>
                  </a:solidFill>
                </a:defRPr>
              </a:pPr>
              <a:r>
                <a:t>月間50件のアポイント獲得を実現 | CPA 18,000円での安定供給</a:t>
              </a:r>
            </a:p>
          </p:txBody>
        </p:sp>
      </p:grpSp>
      <p:graphicFrame>
        <p:nvGraphicFramePr>
          <p:cNvPr id="2" name="Table 20">
            <a:extLst>
              <a:ext uri="{FF2B5EF4-FFF2-40B4-BE49-F238E27FC236}">
                <a16:creationId xmlns:a16="http://schemas.microsoft.com/office/drawing/2014/main" id="{99B07B80-B4B4-7E65-6DD3-265ECF85F78E}"/>
              </a:ext>
            </a:extLst>
          </p:cNvPr>
          <p:cNvGraphicFramePr>
            <a:graphicFrameLocks noGrp="1"/>
          </p:cNvGraphicFramePr>
          <p:nvPr/>
        </p:nvGraphicFramePr>
        <p:xfrm>
          <a:off x="641288" y="3213141"/>
          <a:ext cx="8412480" cy="2782062"/>
        </p:xfrm>
        <a:graphic>
          <a:graphicData uri="http://schemas.openxmlformats.org/drawingml/2006/table">
            <a:tbl>
              <a:tblPr firstRow="1" bandRow="1">
                <a:tableStyleId>{5C22544A-7EE6-4342-B048-85BDC9FD1C3A}</a:tableStyleId>
              </a:tblPr>
              <a:tblGrid>
                <a:gridCol w="2804160">
                  <a:extLst>
                    <a:ext uri="{9D8B030D-6E8A-4147-A177-3AD203B41FA5}">
                      <a16:colId xmlns:a16="http://schemas.microsoft.com/office/drawing/2014/main" val="20000"/>
                    </a:ext>
                  </a:extLst>
                </a:gridCol>
                <a:gridCol w="5608320">
                  <a:extLst>
                    <a:ext uri="{9D8B030D-6E8A-4147-A177-3AD203B41FA5}">
                      <a16:colId xmlns:a16="http://schemas.microsoft.com/office/drawing/2014/main" val="20001"/>
                    </a:ext>
                  </a:extLst>
                </a:gridCol>
              </a:tblGrid>
              <a:tr h="309118">
                <a:tc>
                  <a:txBody>
                    <a:bodyPr/>
                    <a:lstStyle/>
                    <a:p>
                      <a:pPr algn="ctr">
                        <a:defRPr sz="900" b="1">
                          <a:solidFill>
                            <a:srgbClr val="FFFFFF"/>
                          </a:solidFill>
                        </a:defRPr>
                      </a:pPr>
                      <a:r>
                        <a:rPr sz="1400" dirty="0" err="1"/>
                        <a:t>項目</a:t>
                      </a:r>
                      <a:endParaRPr sz="1400" dirty="0"/>
                    </a:p>
                  </a:txBody>
                  <a:tcPr>
                    <a:solidFill>
                      <a:srgbClr val="0066CC"/>
                    </a:solidFill>
                  </a:tcPr>
                </a:tc>
                <a:tc>
                  <a:txBody>
                    <a:bodyPr/>
                    <a:lstStyle/>
                    <a:p>
                      <a:pPr algn="ctr">
                        <a:defRPr sz="900" b="1">
                          <a:solidFill>
                            <a:srgbClr val="FFFFFF"/>
                          </a:solidFill>
                        </a:defRPr>
                      </a:pPr>
                      <a:r>
                        <a:rPr sz="1400" dirty="0" err="1"/>
                        <a:t>内容</a:t>
                      </a:r>
                      <a:endParaRPr sz="1400" dirty="0"/>
                    </a:p>
                  </a:txBody>
                  <a:tcPr>
                    <a:solidFill>
                      <a:srgbClr val="0066CC"/>
                    </a:solidFill>
                  </a:tcPr>
                </a:tc>
                <a:extLst>
                  <a:ext uri="{0D108BD9-81ED-4DB2-BD59-A6C34878D82A}">
                    <a16:rowId xmlns:a16="http://schemas.microsoft.com/office/drawing/2014/main" val="10000"/>
                  </a:ext>
                </a:extLst>
              </a:tr>
              <a:tr h="309118">
                <a:tc>
                  <a:txBody>
                    <a:bodyPr/>
                    <a:lstStyle/>
                    <a:p>
                      <a:pPr algn="l">
                        <a:defRPr sz="900" b="1">
                          <a:solidFill>
                            <a:srgbClr val="000000"/>
                          </a:solidFill>
                        </a:defRPr>
                      </a:pPr>
                      <a:r>
                        <a:rPr sz="1400"/>
                        <a:t>サービス名</a:t>
                      </a:r>
                    </a:p>
                  </a:txBody>
                  <a:tcPr/>
                </a:tc>
                <a:tc>
                  <a:txBody>
                    <a:bodyPr/>
                    <a:lstStyle/>
                    <a:p>
                      <a:pPr>
                        <a:defRPr sz="900">
                          <a:solidFill>
                            <a:srgbClr val="000000"/>
                          </a:solidFill>
                        </a:defRPr>
                      </a:pPr>
                      <a:r>
                        <a:rPr sz="1400"/>
                        <a:t>{{summary_service_name}}</a:t>
                      </a:r>
                    </a:p>
                  </a:txBody>
                  <a:tcPr/>
                </a:tc>
                <a:extLst>
                  <a:ext uri="{0D108BD9-81ED-4DB2-BD59-A6C34878D82A}">
                    <a16:rowId xmlns:a16="http://schemas.microsoft.com/office/drawing/2014/main" val="10001"/>
                  </a:ext>
                </a:extLst>
              </a:tr>
              <a:tr h="309118">
                <a:tc>
                  <a:txBody>
                    <a:bodyPr/>
                    <a:lstStyle/>
                    <a:p>
                      <a:pPr algn="l">
                        <a:defRPr sz="900" b="1">
                          <a:solidFill>
                            <a:srgbClr val="000000"/>
                          </a:solidFill>
                        </a:defRPr>
                      </a:pPr>
                      <a:r>
                        <a:rPr sz="1400"/>
                        <a:t>対象企業</a:t>
                      </a:r>
                    </a:p>
                  </a:txBody>
                  <a:tcPr>
                    <a:solidFill>
                      <a:srgbClr val="E6F0FA"/>
                    </a:solidFill>
                  </a:tcPr>
                </a:tc>
                <a:tc>
                  <a:txBody>
                    <a:bodyPr/>
                    <a:lstStyle/>
                    <a:p>
                      <a:pPr>
                        <a:defRPr sz="900">
                          <a:solidFill>
                            <a:srgbClr val="000000"/>
                          </a:solidFill>
                        </a:defRPr>
                      </a:pPr>
                      <a:r>
                        <a:rPr sz="1400"/>
                        <a:t>{{summary_target_company}}</a:t>
                      </a:r>
                    </a:p>
                  </a:txBody>
                  <a:tcPr>
                    <a:solidFill>
                      <a:srgbClr val="E6F0FA"/>
                    </a:solidFill>
                  </a:tcPr>
                </a:tc>
                <a:extLst>
                  <a:ext uri="{0D108BD9-81ED-4DB2-BD59-A6C34878D82A}">
                    <a16:rowId xmlns:a16="http://schemas.microsoft.com/office/drawing/2014/main" val="10002"/>
                  </a:ext>
                </a:extLst>
              </a:tr>
              <a:tr h="309118">
                <a:tc>
                  <a:txBody>
                    <a:bodyPr/>
                    <a:lstStyle/>
                    <a:p>
                      <a:pPr algn="l">
                        <a:defRPr sz="900" b="1">
                          <a:solidFill>
                            <a:srgbClr val="000000"/>
                          </a:solidFill>
                        </a:defRPr>
                      </a:pPr>
                      <a:r>
                        <a:rPr sz="1400"/>
                        <a:t>月間アポイント数</a:t>
                      </a:r>
                    </a:p>
                  </a:txBody>
                  <a:tcPr/>
                </a:tc>
                <a:tc>
                  <a:txBody>
                    <a:bodyPr/>
                    <a:lstStyle/>
                    <a:p>
                      <a:pPr>
                        <a:defRPr sz="900">
                          <a:solidFill>
                            <a:srgbClr val="000000"/>
                          </a:solidFill>
                        </a:defRPr>
                      </a:pPr>
                      <a:r>
                        <a:rPr sz="1400"/>
                        <a:t>{{summary_monthly_appointments}}</a:t>
                      </a:r>
                    </a:p>
                  </a:txBody>
                  <a:tcPr/>
                </a:tc>
                <a:extLst>
                  <a:ext uri="{0D108BD9-81ED-4DB2-BD59-A6C34878D82A}">
                    <a16:rowId xmlns:a16="http://schemas.microsoft.com/office/drawing/2014/main" val="10003"/>
                  </a:ext>
                </a:extLst>
              </a:tr>
              <a:tr h="309118">
                <a:tc>
                  <a:txBody>
                    <a:bodyPr/>
                    <a:lstStyle/>
                    <a:p>
                      <a:pPr algn="l">
                        <a:defRPr sz="900" b="1">
                          <a:solidFill>
                            <a:srgbClr val="000000"/>
                          </a:solidFill>
                        </a:defRPr>
                      </a:pPr>
                      <a:r>
                        <a:rPr sz="1400"/>
                        <a:t>月間架電時間</a:t>
                      </a:r>
                    </a:p>
                  </a:txBody>
                  <a:tcPr>
                    <a:solidFill>
                      <a:srgbClr val="E6F0FA"/>
                    </a:solidFill>
                  </a:tcPr>
                </a:tc>
                <a:tc>
                  <a:txBody>
                    <a:bodyPr/>
                    <a:lstStyle/>
                    <a:p>
                      <a:pPr>
                        <a:defRPr sz="900">
                          <a:solidFill>
                            <a:srgbClr val="000000"/>
                          </a:solidFill>
                        </a:defRPr>
                      </a:pPr>
                      <a:r>
                        <a:rPr sz="1400"/>
                        <a:t>{{summary_monthly_call_hours}}</a:t>
                      </a:r>
                    </a:p>
                  </a:txBody>
                  <a:tcPr>
                    <a:solidFill>
                      <a:srgbClr val="E6F0FA"/>
                    </a:solidFill>
                  </a:tcPr>
                </a:tc>
                <a:extLst>
                  <a:ext uri="{0D108BD9-81ED-4DB2-BD59-A6C34878D82A}">
                    <a16:rowId xmlns:a16="http://schemas.microsoft.com/office/drawing/2014/main" val="10004"/>
                  </a:ext>
                </a:extLst>
              </a:tr>
              <a:tr h="309118">
                <a:tc>
                  <a:txBody>
                    <a:bodyPr/>
                    <a:lstStyle/>
                    <a:p>
                      <a:pPr algn="l">
                        <a:defRPr sz="900" b="1">
                          <a:solidFill>
                            <a:srgbClr val="000000"/>
                          </a:solidFill>
                        </a:defRPr>
                      </a:pPr>
                      <a:r>
                        <a:rPr sz="1400"/>
                        <a:t>月間コール件数</a:t>
                      </a:r>
                    </a:p>
                  </a:txBody>
                  <a:tcPr/>
                </a:tc>
                <a:tc>
                  <a:txBody>
                    <a:bodyPr/>
                    <a:lstStyle/>
                    <a:p>
                      <a:pPr>
                        <a:defRPr sz="900">
                          <a:solidFill>
                            <a:srgbClr val="000000"/>
                          </a:solidFill>
                        </a:defRPr>
                      </a:pPr>
                      <a:r>
                        <a:rPr sz="1400"/>
                        <a:t>{{summary_monthly_calls}}</a:t>
                      </a:r>
                    </a:p>
                  </a:txBody>
                  <a:tcPr/>
                </a:tc>
                <a:extLst>
                  <a:ext uri="{0D108BD9-81ED-4DB2-BD59-A6C34878D82A}">
                    <a16:rowId xmlns:a16="http://schemas.microsoft.com/office/drawing/2014/main" val="10005"/>
                  </a:ext>
                </a:extLst>
              </a:tr>
              <a:tr h="309118">
                <a:tc>
                  <a:txBody>
                    <a:bodyPr/>
                    <a:lstStyle/>
                    <a:p>
                      <a:pPr algn="l">
                        <a:defRPr sz="900" b="1">
                          <a:solidFill>
                            <a:srgbClr val="000000"/>
                          </a:solidFill>
                        </a:defRPr>
                      </a:pPr>
                      <a:r>
                        <a:rPr sz="1400"/>
                        <a:t>月額費用</a:t>
                      </a:r>
                    </a:p>
                  </a:txBody>
                  <a:tcPr>
                    <a:solidFill>
                      <a:srgbClr val="E6F0FA"/>
                    </a:solidFill>
                  </a:tcPr>
                </a:tc>
                <a:tc>
                  <a:txBody>
                    <a:bodyPr/>
                    <a:lstStyle/>
                    <a:p>
                      <a:pPr>
                        <a:defRPr sz="900">
                          <a:solidFill>
                            <a:srgbClr val="000000"/>
                          </a:solidFill>
                        </a:defRPr>
                      </a:pPr>
                      <a:r>
                        <a:rPr sz="1400"/>
                        <a:t>{{summary_monthly_fee}}</a:t>
                      </a:r>
                    </a:p>
                  </a:txBody>
                  <a:tcPr>
                    <a:solidFill>
                      <a:srgbClr val="E6F0FA"/>
                    </a:solidFill>
                  </a:tcPr>
                </a:tc>
                <a:extLst>
                  <a:ext uri="{0D108BD9-81ED-4DB2-BD59-A6C34878D82A}">
                    <a16:rowId xmlns:a16="http://schemas.microsoft.com/office/drawing/2014/main" val="10006"/>
                  </a:ext>
                </a:extLst>
              </a:tr>
              <a:tr h="309118">
                <a:tc>
                  <a:txBody>
                    <a:bodyPr/>
                    <a:lstStyle/>
                    <a:p>
                      <a:pPr algn="l">
                        <a:defRPr sz="900" b="1">
                          <a:solidFill>
                            <a:srgbClr val="000000"/>
                          </a:solidFill>
                        </a:defRPr>
                      </a:pPr>
                      <a:r>
                        <a:rPr sz="1400"/>
                        <a:t>CPA</a:t>
                      </a:r>
                    </a:p>
                  </a:txBody>
                  <a:tcPr/>
                </a:tc>
                <a:tc>
                  <a:txBody>
                    <a:bodyPr/>
                    <a:lstStyle/>
                    <a:p>
                      <a:pPr>
                        <a:defRPr sz="900">
                          <a:solidFill>
                            <a:srgbClr val="000000"/>
                          </a:solidFill>
                        </a:defRPr>
                      </a:pPr>
                      <a:r>
                        <a:rPr sz="1400"/>
                        <a:t>{{summary_cpa}}</a:t>
                      </a:r>
                    </a:p>
                  </a:txBody>
                  <a:tcPr/>
                </a:tc>
                <a:extLst>
                  <a:ext uri="{0D108BD9-81ED-4DB2-BD59-A6C34878D82A}">
                    <a16:rowId xmlns:a16="http://schemas.microsoft.com/office/drawing/2014/main" val="10007"/>
                  </a:ext>
                </a:extLst>
              </a:tr>
              <a:tr h="309118">
                <a:tc>
                  <a:txBody>
                    <a:bodyPr/>
                    <a:lstStyle/>
                    <a:p>
                      <a:pPr algn="l">
                        <a:defRPr sz="900" b="1">
                          <a:solidFill>
                            <a:srgbClr val="000000"/>
                          </a:solidFill>
                        </a:defRPr>
                      </a:pPr>
                      <a:r>
                        <a:rPr sz="1400" dirty="0" err="1"/>
                        <a:t>特徴</a:t>
                      </a:r>
                      <a:endParaRPr sz="1400" dirty="0"/>
                    </a:p>
                  </a:txBody>
                  <a:tcPr>
                    <a:solidFill>
                      <a:srgbClr val="E6F0FA"/>
                    </a:solidFill>
                  </a:tcPr>
                </a:tc>
                <a:tc>
                  <a:txBody>
                    <a:bodyPr/>
                    <a:lstStyle/>
                    <a:p>
                      <a:pPr>
                        <a:defRPr sz="900">
                          <a:solidFill>
                            <a:srgbClr val="000000"/>
                          </a:solidFill>
                        </a:defRPr>
                      </a:pPr>
                      <a:r>
                        <a:rPr sz="1400"/>
                        <a:t>{{summary_features}}</a:t>
                      </a:r>
                      <a:endParaRPr sz="1400" dirty="0"/>
                    </a:p>
                  </a:txBody>
                  <a:tcPr>
                    <a:solidFill>
                      <a:srgbClr val="E6F0FA"/>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53878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DC9DC-F214-D87F-1E7B-2A04F4602C5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53FF1F4-E009-1C61-409F-C112F5854104}"/>
              </a:ext>
            </a:extLst>
          </p:cNvPr>
          <p:cNvSpPr txBox="1"/>
          <p:nvPr/>
        </p:nvSpPr>
        <p:spPr>
          <a:xfrm>
            <a:off x="482677" y="856142"/>
            <a:ext cx="9006323" cy="1304006"/>
          </a:xfrm>
          <a:prstGeom prst="rect">
            <a:avLst/>
          </a:prstGeom>
          <a:noFill/>
        </p:spPr>
        <p:txBody>
          <a:bodyPr wrap="square" lIns="72000" tIns="36000" rIns="72000" bIns="0" rtlCol="0">
            <a:spAutoFit/>
          </a:bodyPr>
          <a:lstStyle/>
          <a:p>
            <a:pPr algn="l">
              <a:lnSpc>
                <a:spcPct val="150000"/>
              </a:lnSpc>
            </a:pPr>
            <a:r>
              <a:rPr kumimoji="1" lang="ja-JP" altLang="en-US" sz="2600" b="1">
                <a:solidFill>
                  <a:srgbClr val="1C8DEE"/>
                </a:solidFill>
                <a:latin typeface="+mj-ea"/>
                <a:ea typeface="+mj-ea"/>
                <a:cs typeface="メイリオ" panose="020B0604030504040204" pitchFamily="50" charset="-128"/>
              </a:rPr>
              <a:t>担当者の接触率を高めることで、アポイント数</a:t>
            </a:r>
            <a:r>
              <a:rPr kumimoji="1" lang="en-US" altLang="ja-JP" sz="2600" b="1" dirty="0">
                <a:solidFill>
                  <a:srgbClr val="1C8DEE"/>
                </a:solidFill>
                <a:latin typeface="+mj-ea"/>
                <a:ea typeface="+mj-ea"/>
                <a:cs typeface="メイリオ" panose="020B0604030504040204" pitchFamily="50" charset="-128"/>
              </a:rPr>
              <a:t>2</a:t>
            </a:r>
            <a:r>
              <a:rPr kumimoji="1" lang="ja-JP" altLang="en-US" sz="2600" b="1">
                <a:solidFill>
                  <a:srgbClr val="1C8DEE"/>
                </a:solidFill>
                <a:latin typeface="+mj-ea"/>
                <a:ea typeface="+mj-ea"/>
                <a:cs typeface="メイリオ" panose="020B0604030504040204" pitchFamily="50" charset="-128"/>
              </a:rPr>
              <a:t>倍を実現！</a:t>
            </a:r>
            <a:endParaRPr kumimoji="1" lang="en-US" altLang="ja-JP" sz="2600" b="1" dirty="0">
              <a:solidFill>
                <a:srgbClr val="1C8DEE"/>
              </a:solidFill>
              <a:latin typeface="+mj-ea"/>
              <a:ea typeface="+mj-ea"/>
              <a:cs typeface="メイリオ" panose="020B0604030504040204" pitchFamily="50" charset="-128"/>
            </a:endParaRPr>
          </a:p>
          <a:p>
            <a:pPr algn="l">
              <a:lnSpc>
                <a:spcPct val="150000"/>
              </a:lnSpc>
            </a:pPr>
            <a:r>
              <a:rPr kumimoji="1" lang="ja-JP" altLang="en-US" sz="1400" b="1">
                <a:solidFill>
                  <a:srgbClr val="1C8DEE"/>
                </a:solidFill>
                <a:latin typeface="+mj-ea"/>
                <a:ea typeface="+mj-ea"/>
                <a:cs typeface="メイリオ" panose="020B0604030504040204" pitchFamily="50" charset="-128"/>
              </a:rPr>
              <a:t>効率的に安定したアポイント創出が可能！</a:t>
            </a:r>
            <a:endParaRPr kumimoji="1" lang="en-US" altLang="ja-JP" sz="1400" b="1" dirty="0">
              <a:solidFill>
                <a:srgbClr val="1C8DEE"/>
              </a:solidFill>
              <a:latin typeface="+mj-ea"/>
              <a:ea typeface="+mj-ea"/>
              <a:cs typeface="メイリオ" panose="020B0604030504040204" pitchFamily="50" charset="-128"/>
            </a:endParaRPr>
          </a:p>
          <a:p>
            <a:pPr>
              <a:lnSpc>
                <a:spcPct val="150000"/>
              </a:lnSpc>
            </a:pPr>
            <a:r>
              <a:rPr kumimoji="1" lang="ja-JP" altLang="en-US" sz="1400">
                <a:latin typeface="+mj-ea"/>
                <a:cs typeface="メイリオ" panose="020B0604030504040204" pitchFamily="50" charset="-128"/>
              </a:rPr>
              <a:t>部署直通番号リストは、受付</a:t>
            </a:r>
            <a:r>
              <a:rPr kumimoji="1" lang="en-US" altLang="ja-JP" sz="1400" dirty="0">
                <a:latin typeface="+mj-ea"/>
                <a:cs typeface="メイリオ" panose="020B0604030504040204" pitchFamily="50" charset="-128"/>
              </a:rPr>
              <a:t>NG</a:t>
            </a:r>
            <a:r>
              <a:rPr kumimoji="1" lang="ja-JP" altLang="en-US" sz="1400">
                <a:latin typeface="+mj-ea"/>
                <a:cs typeface="メイリオ" panose="020B0604030504040204" pitchFamily="50" charset="-128"/>
              </a:rPr>
              <a:t>を大幅に減らす効果あり！より効果的な営業を実現します！</a:t>
            </a:r>
            <a:endParaRPr kumimoji="1" lang="ja-JP" altLang="en-US" sz="1400">
              <a:latin typeface="+mj-ea"/>
              <a:ea typeface="+mj-ea"/>
              <a:cs typeface="メイリオ" panose="020B0604030504040204" pitchFamily="50" charset="-128"/>
            </a:endParaRPr>
          </a:p>
          <a:p>
            <a:pPr algn="l">
              <a:lnSpc>
                <a:spcPct val="150000"/>
              </a:lnSpc>
            </a:pPr>
            <a:endParaRPr kumimoji="1" lang="en-US" altLang="ja-JP" sz="100" dirty="0">
              <a:solidFill>
                <a:srgbClr val="1E9A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2" name="図 1">
            <a:extLst>
              <a:ext uri="{FF2B5EF4-FFF2-40B4-BE49-F238E27FC236}">
                <a16:creationId xmlns:a16="http://schemas.microsoft.com/office/drawing/2014/main" id="{698E86E2-690B-2652-603B-2A685EAA99C3}"/>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1" name="タイトル 5">
            <a:extLst>
              <a:ext uri="{FF2B5EF4-FFF2-40B4-BE49-F238E27FC236}">
                <a16:creationId xmlns:a16="http://schemas.microsoft.com/office/drawing/2014/main" id="{7C4CA48E-FAD9-8238-92D4-9040FE11DE7E}"/>
              </a:ext>
            </a:extLst>
          </p:cNvPr>
          <p:cNvSpPr txBox="1">
            <a:spLocks/>
          </p:cNvSpPr>
          <p:nvPr/>
        </p:nvSpPr>
        <p:spPr>
          <a:xfrm>
            <a:off x="503549" y="350537"/>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部署直通番号リストの有効性</a:t>
            </a:r>
            <a:endParaRPr lang="ja-JP" altLang="en-US" sz="1200">
              <a:solidFill>
                <a:schemeClr val="bg1"/>
              </a:solidFill>
              <a:latin typeface="Hiragino Sans W7" panose="020B0400000000000000" pitchFamily="34" charset="-128"/>
              <a:ea typeface="Hiragino Sans W7" panose="020B0400000000000000" pitchFamily="34" charset="-128"/>
            </a:endParaRPr>
          </a:p>
        </p:txBody>
      </p:sp>
      <p:sp>
        <p:nvSpPr>
          <p:cNvPr id="7" name="スライド番号プレースホルダー 6">
            <a:extLst>
              <a:ext uri="{FF2B5EF4-FFF2-40B4-BE49-F238E27FC236}">
                <a16:creationId xmlns:a16="http://schemas.microsoft.com/office/drawing/2014/main" id="{D968012F-38E6-7B5F-6DF5-2AB0E46FD279}"/>
              </a:ext>
            </a:extLst>
          </p:cNvPr>
          <p:cNvSpPr>
            <a:spLocks noGrp="1"/>
          </p:cNvSpPr>
          <p:nvPr>
            <p:ph type="sldNum" sz="quarter" idx="11"/>
          </p:nvPr>
        </p:nvSpPr>
        <p:spPr/>
        <p:txBody>
          <a:bodyPr/>
          <a:lstStyle/>
          <a:p>
            <a:fld id="{274D4693-4A46-46E5-B2F2-4022A49F1990}" type="slidenum">
              <a:rPr lang="en-US" altLang="ja-JP" smtClean="0"/>
              <a:pPr/>
              <a:t>20</a:t>
            </a:fld>
            <a:endParaRPr lang="en-US" altLang="ja-JP" dirty="0"/>
          </a:p>
        </p:txBody>
      </p:sp>
      <p:sp>
        <p:nvSpPr>
          <p:cNvPr id="6" name="テキスト ボックス 5">
            <a:extLst>
              <a:ext uri="{FF2B5EF4-FFF2-40B4-BE49-F238E27FC236}">
                <a16:creationId xmlns:a16="http://schemas.microsoft.com/office/drawing/2014/main" id="{141DF81E-6ED2-6778-6494-1DE14580F15B}"/>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 name="正方形/長方形 2">
            <a:extLst>
              <a:ext uri="{FF2B5EF4-FFF2-40B4-BE49-F238E27FC236}">
                <a16:creationId xmlns:a16="http://schemas.microsoft.com/office/drawing/2014/main" id="{23EF7723-1B59-D46A-6F7C-1F350F99B34B}"/>
              </a:ext>
            </a:extLst>
          </p:cNvPr>
          <p:cNvSpPr/>
          <p:nvPr/>
        </p:nvSpPr>
        <p:spPr>
          <a:xfrm>
            <a:off x="479910" y="2219290"/>
            <a:ext cx="4353925" cy="3939252"/>
          </a:xfrm>
          <a:prstGeom prst="rect">
            <a:avLst/>
          </a:prstGeom>
          <a:solidFill>
            <a:schemeClr val="bg1">
              <a:lumMod val="85000"/>
            </a:schemeClr>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643E5FE6-FA87-7250-5D4D-E463E8127CF4}"/>
              </a:ext>
            </a:extLst>
          </p:cNvPr>
          <p:cNvSpPr/>
          <p:nvPr/>
        </p:nvSpPr>
        <p:spPr>
          <a:xfrm>
            <a:off x="5072167" y="2205000"/>
            <a:ext cx="4353925" cy="3939252"/>
          </a:xfrm>
          <a:prstGeom prst="rect">
            <a:avLst/>
          </a:prstGeom>
          <a:solidFill>
            <a:schemeClr val="tx2">
              <a:lumMod val="20000"/>
              <a:lumOff val="80000"/>
            </a:schemeClr>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DD837C8F-45DE-6D1E-94B9-572490CB2FEB}"/>
              </a:ext>
            </a:extLst>
          </p:cNvPr>
          <p:cNvSpPr txBox="1"/>
          <p:nvPr/>
        </p:nvSpPr>
        <p:spPr>
          <a:xfrm>
            <a:off x="1596719" y="2523883"/>
            <a:ext cx="2120306" cy="251795"/>
          </a:xfrm>
          <a:prstGeom prst="rect">
            <a:avLst/>
          </a:prstGeom>
          <a:noFill/>
        </p:spPr>
        <p:txBody>
          <a:bodyPr wrap="none" lIns="72000" tIns="36000" rIns="72000" bIns="0" rtlCol="0">
            <a:spAutoFit/>
          </a:bodyPr>
          <a:lstStyle/>
          <a:p>
            <a:pPr algn="l"/>
            <a:r>
              <a:rPr kumimoji="1" lang="ja-JP" altLang="en-US" sz="1400">
                <a:latin typeface="+mj-ea"/>
                <a:ea typeface="+mj-ea"/>
                <a:cs typeface="メイリオ" panose="020B0604030504040204" pitchFamily="50" charset="-128"/>
              </a:rPr>
              <a:t>代表電話番号リストのみ</a:t>
            </a:r>
            <a:endParaRPr kumimoji="1" lang="ja-JP" altLang="en-US" sz="1400" dirty="0">
              <a:latin typeface="+mj-ea"/>
              <a:ea typeface="+mj-ea"/>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5AC15611-5D1B-3ACF-64D2-FC49F0877574}"/>
              </a:ext>
            </a:extLst>
          </p:cNvPr>
          <p:cNvSpPr txBox="1"/>
          <p:nvPr/>
        </p:nvSpPr>
        <p:spPr>
          <a:xfrm>
            <a:off x="6188975" y="2522489"/>
            <a:ext cx="2120306" cy="251795"/>
          </a:xfrm>
          <a:prstGeom prst="rect">
            <a:avLst/>
          </a:prstGeom>
          <a:noFill/>
        </p:spPr>
        <p:txBody>
          <a:bodyPr wrap="none" lIns="72000" tIns="36000" rIns="72000" bIns="0" rtlCol="0">
            <a:spAutoFit/>
          </a:bodyPr>
          <a:lstStyle/>
          <a:p>
            <a:pPr algn="l"/>
            <a:r>
              <a:rPr kumimoji="1" lang="ja-JP" altLang="en-US" sz="1400">
                <a:latin typeface="+mj-ea"/>
                <a:ea typeface="+mj-ea"/>
                <a:cs typeface="メイリオ" panose="020B0604030504040204" pitchFamily="50" charset="-128"/>
              </a:rPr>
              <a:t>部署直通番号リスト活用</a:t>
            </a:r>
            <a:endParaRPr kumimoji="1" lang="ja-JP" altLang="en-US" sz="1400" dirty="0">
              <a:latin typeface="+mj-ea"/>
              <a:ea typeface="+mj-ea"/>
              <a:cs typeface="メイリオ" panose="020B0604030504040204" pitchFamily="50" charset="-128"/>
            </a:endParaRPr>
          </a:p>
        </p:txBody>
      </p:sp>
      <p:sp>
        <p:nvSpPr>
          <p:cNvPr id="15" name="テキスト ボックス 14">
            <a:extLst>
              <a:ext uri="{FF2B5EF4-FFF2-40B4-BE49-F238E27FC236}">
                <a16:creationId xmlns:a16="http://schemas.microsoft.com/office/drawing/2014/main" id="{302FF449-40C6-C6E2-8A59-5AEFCAEC4991}"/>
              </a:ext>
            </a:extLst>
          </p:cNvPr>
          <p:cNvSpPr txBox="1"/>
          <p:nvPr/>
        </p:nvSpPr>
        <p:spPr>
          <a:xfrm>
            <a:off x="633000" y="3129524"/>
            <a:ext cx="607071" cy="221018"/>
          </a:xfrm>
          <a:prstGeom prst="rect">
            <a:avLst/>
          </a:prstGeom>
          <a:noFill/>
        </p:spPr>
        <p:txBody>
          <a:bodyPr wrap="none" lIns="72000" tIns="36000" rIns="72000" bIns="0" rtlCol="0">
            <a:spAutoFit/>
          </a:bodyPr>
          <a:lstStyle/>
          <a:p>
            <a:pPr algn="l"/>
            <a:r>
              <a:rPr kumimoji="1" lang="ja-JP" altLang="en-US" sz="1200">
                <a:latin typeface="+mj-ea"/>
                <a:ea typeface="+mj-ea"/>
                <a:cs typeface="メイリオ" panose="020B0604030504040204" pitchFamily="50" charset="-128"/>
              </a:rPr>
              <a:t>接触率</a:t>
            </a:r>
            <a:endParaRPr kumimoji="1" lang="ja-JP" altLang="en-US" sz="1200" dirty="0">
              <a:latin typeface="+mj-ea"/>
              <a:ea typeface="+mj-ea"/>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C723BAB4-BEBD-D0C6-4809-0254C14645C8}"/>
              </a:ext>
            </a:extLst>
          </p:cNvPr>
          <p:cNvSpPr txBox="1"/>
          <p:nvPr/>
        </p:nvSpPr>
        <p:spPr>
          <a:xfrm>
            <a:off x="5241000" y="3129524"/>
            <a:ext cx="607071" cy="221018"/>
          </a:xfrm>
          <a:prstGeom prst="rect">
            <a:avLst/>
          </a:prstGeom>
          <a:noFill/>
        </p:spPr>
        <p:txBody>
          <a:bodyPr wrap="none" lIns="72000" tIns="36000" rIns="72000" bIns="0" rtlCol="0">
            <a:spAutoFit/>
          </a:bodyPr>
          <a:lstStyle/>
          <a:p>
            <a:pPr algn="l"/>
            <a:r>
              <a:rPr kumimoji="1" lang="ja-JP" altLang="en-US" sz="1200">
                <a:latin typeface="+mj-ea"/>
                <a:ea typeface="+mj-ea"/>
                <a:cs typeface="メイリオ" panose="020B0604030504040204" pitchFamily="50" charset="-128"/>
              </a:rPr>
              <a:t>接触率</a:t>
            </a:r>
            <a:endParaRPr kumimoji="1" lang="ja-JP" altLang="en-US" sz="1200" dirty="0">
              <a:latin typeface="+mj-ea"/>
              <a:ea typeface="+mj-ea"/>
              <a:cs typeface="メイリオ" panose="020B0604030504040204" pitchFamily="50" charset="-128"/>
            </a:endParaRPr>
          </a:p>
        </p:txBody>
      </p:sp>
      <p:sp>
        <p:nvSpPr>
          <p:cNvPr id="17" name="角丸四角形 16">
            <a:extLst>
              <a:ext uri="{FF2B5EF4-FFF2-40B4-BE49-F238E27FC236}">
                <a16:creationId xmlns:a16="http://schemas.microsoft.com/office/drawing/2014/main" id="{73FE11B9-0E75-3CCD-D3CA-EA3CF90D5993}"/>
              </a:ext>
            </a:extLst>
          </p:cNvPr>
          <p:cNvSpPr/>
          <p:nvPr/>
        </p:nvSpPr>
        <p:spPr>
          <a:xfrm>
            <a:off x="1393161" y="3051046"/>
            <a:ext cx="3024000" cy="3650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8" name="角丸四角形 17">
            <a:extLst>
              <a:ext uri="{FF2B5EF4-FFF2-40B4-BE49-F238E27FC236}">
                <a16:creationId xmlns:a16="http://schemas.microsoft.com/office/drawing/2014/main" id="{F7392B3C-7A01-9894-20A0-14ACA957319E}"/>
              </a:ext>
            </a:extLst>
          </p:cNvPr>
          <p:cNvSpPr/>
          <p:nvPr/>
        </p:nvSpPr>
        <p:spPr>
          <a:xfrm>
            <a:off x="6016904" y="3051046"/>
            <a:ext cx="3024000" cy="3650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角丸四角形 18">
            <a:extLst>
              <a:ext uri="{FF2B5EF4-FFF2-40B4-BE49-F238E27FC236}">
                <a16:creationId xmlns:a16="http://schemas.microsoft.com/office/drawing/2014/main" id="{D5929F7D-B2EB-49F2-1E08-8D80025923AF}"/>
              </a:ext>
            </a:extLst>
          </p:cNvPr>
          <p:cNvSpPr/>
          <p:nvPr/>
        </p:nvSpPr>
        <p:spPr>
          <a:xfrm>
            <a:off x="1393161" y="3051046"/>
            <a:ext cx="419844" cy="365018"/>
          </a:xfrm>
          <a:prstGeom prst="roundRect">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0" name="角丸四角形 19">
            <a:extLst>
              <a:ext uri="{FF2B5EF4-FFF2-40B4-BE49-F238E27FC236}">
                <a16:creationId xmlns:a16="http://schemas.microsoft.com/office/drawing/2014/main" id="{7CB69F84-AF45-91A5-E10B-0B119D2735D8}"/>
              </a:ext>
            </a:extLst>
          </p:cNvPr>
          <p:cNvSpPr/>
          <p:nvPr/>
        </p:nvSpPr>
        <p:spPr>
          <a:xfrm>
            <a:off x="6016904" y="3057524"/>
            <a:ext cx="823839" cy="365018"/>
          </a:xfrm>
          <a:prstGeom prst="roundRect">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B9BE9704-908E-0541-B87B-F6D78106201B}"/>
              </a:ext>
            </a:extLst>
          </p:cNvPr>
          <p:cNvSpPr txBox="1"/>
          <p:nvPr/>
        </p:nvSpPr>
        <p:spPr>
          <a:xfrm>
            <a:off x="1853153" y="3092268"/>
            <a:ext cx="600337" cy="282573"/>
          </a:xfrm>
          <a:prstGeom prst="rect">
            <a:avLst/>
          </a:prstGeom>
          <a:noFill/>
        </p:spPr>
        <p:txBody>
          <a:bodyPr wrap="square" lIns="72000" tIns="36000" rIns="72000" bIns="0" rtlCol="0">
            <a:spAutoFit/>
          </a:bodyPr>
          <a:lstStyle/>
          <a:p>
            <a:pPr algn="l"/>
            <a:r>
              <a:rPr kumimoji="1" lang="en-US" altLang="ja-JP" sz="1600" dirty="0">
                <a:solidFill>
                  <a:srgbClr val="419FFF"/>
                </a:solidFill>
                <a:latin typeface="+mj-ea"/>
                <a:ea typeface="+mj-ea"/>
                <a:cs typeface="メイリオ" panose="020B0604030504040204" pitchFamily="50" charset="-128"/>
              </a:rPr>
              <a:t>8%</a:t>
            </a:r>
            <a:endParaRPr kumimoji="1" lang="ja-JP" altLang="en-US" sz="1600" dirty="0">
              <a:solidFill>
                <a:srgbClr val="419FFF"/>
              </a:solidFill>
              <a:latin typeface="+mj-ea"/>
              <a:ea typeface="+mj-ea"/>
              <a:cs typeface="メイリオ" panose="020B0604030504040204" pitchFamily="50" charset="-128"/>
            </a:endParaRPr>
          </a:p>
        </p:txBody>
      </p:sp>
      <p:sp>
        <p:nvSpPr>
          <p:cNvPr id="22" name="テキスト ボックス 21">
            <a:extLst>
              <a:ext uri="{FF2B5EF4-FFF2-40B4-BE49-F238E27FC236}">
                <a16:creationId xmlns:a16="http://schemas.microsoft.com/office/drawing/2014/main" id="{0336D8A8-5DEC-2FD2-FDD1-8E731406570E}"/>
              </a:ext>
            </a:extLst>
          </p:cNvPr>
          <p:cNvSpPr txBox="1"/>
          <p:nvPr/>
        </p:nvSpPr>
        <p:spPr>
          <a:xfrm>
            <a:off x="6897000" y="3098746"/>
            <a:ext cx="823839" cy="282573"/>
          </a:xfrm>
          <a:prstGeom prst="rect">
            <a:avLst/>
          </a:prstGeom>
          <a:noFill/>
        </p:spPr>
        <p:txBody>
          <a:bodyPr wrap="square" lIns="72000" tIns="36000" rIns="72000" bIns="0" rtlCol="0">
            <a:spAutoFit/>
          </a:bodyPr>
          <a:lstStyle/>
          <a:p>
            <a:pPr algn="l"/>
            <a:r>
              <a:rPr kumimoji="1" lang="en-US" altLang="ja-JP" sz="1600" dirty="0">
                <a:solidFill>
                  <a:srgbClr val="419FFF"/>
                </a:solidFill>
                <a:latin typeface="+mj-ea"/>
                <a:ea typeface="+mj-ea"/>
                <a:cs typeface="メイリオ" panose="020B0604030504040204" pitchFamily="50" charset="-128"/>
              </a:rPr>
              <a:t>16%</a:t>
            </a:r>
            <a:endParaRPr kumimoji="1" lang="ja-JP" altLang="en-US" sz="1600" dirty="0">
              <a:solidFill>
                <a:srgbClr val="419FFF"/>
              </a:solidFill>
              <a:latin typeface="+mj-ea"/>
              <a:ea typeface="+mj-ea"/>
              <a:cs typeface="メイリオ" panose="020B0604030504040204" pitchFamily="50" charset="-128"/>
            </a:endParaRPr>
          </a:p>
        </p:txBody>
      </p:sp>
      <p:sp>
        <p:nvSpPr>
          <p:cNvPr id="23" name="円/楕円 22">
            <a:extLst>
              <a:ext uri="{FF2B5EF4-FFF2-40B4-BE49-F238E27FC236}">
                <a16:creationId xmlns:a16="http://schemas.microsoft.com/office/drawing/2014/main" id="{0E5D70C4-8120-EFA3-2B48-5293552E107F}"/>
              </a:ext>
            </a:extLst>
          </p:cNvPr>
          <p:cNvSpPr/>
          <p:nvPr/>
        </p:nvSpPr>
        <p:spPr>
          <a:xfrm>
            <a:off x="4593000" y="3794610"/>
            <a:ext cx="720000" cy="665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Hiragino Sans W4" panose="020B0400000000000000" pitchFamily="34" charset="-128"/>
                <a:ea typeface="Hiragino Sans W4" panose="020B0400000000000000" pitchFamily="34" charset="-128"/>
              </a:rPr>
              <a:t>VS</a:t>
            </a:r>
            <a:endParaRPr kumimoji="1" lang="ja-JP" altLang="en-US" b="1" dirty="0">
              <a:latin typeface="Hiragino Sans W4" panose="020B0400000000000000" pitchFamily="34" charset="-128"/>
              <a:ea typeface="Hiragino Sans W4" panose="020B0400000000000000" pitchFamily="34" charset="-128"/>
            </a:endParaRPr>
          </a:p>
        </p:txBody>
      </p:sp>
      <p:sp>
        <p:nvSpPr>
          <p:cNvPr id="24" name="テキスト ボックス 23">
            <a:extLst>
              <a:ext uri="{FF2B5EF4-FFF2-40B4-BE49-F238E27FC236}">
                <a16:creationId xmlns:a16="http://schemas.microsoft.com/office/drawing/2014/main" id="{8D8D1E27-D7ED-2615-5FE8-6F60C8686D1D}"/>
              </a:ext>
            </a:extLst>
          </p:cNvPr>
          <p:cNvSpPr txBox="1"/>
          <p:nvPr/>
        </p:nvSpPr>
        <p:spPr>
          <a:xfrm>
            <a:off x="682746" y="3661642"/>
            <a:ext cx="3830710" cy="671141"/>
          </a:xfrm>
          <a:prstGeom prst="rect">
            <a:avLst/>
          </a:prstGeom>
          <a:noFill/>
        </p:spPr>
        <p:txBody>
          <a:bodyPr wrap="none" lIns="72000" tIns="36000" rIns="72000" bIns="0" rtlCol="0">
            <a:spAutoFit/>
          </a:bodyPr>
          <a:lstStyle/>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8%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40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p>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40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獲得アポ数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4</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endParaRPr kumimoji="1" lang="ja-JP" altLang="en-US" sz="1100" dirty="0">
              <a:latin typeface="+mj-ea"/>
              <a:ea typeface="+mj-ea"/>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17A59788-59B4-B765-3DC9-8AA95B427253}"/>
              </a:ext>
            </a:extLst>
          </p:cNvPr>
          <p:cNvSpPr txBox="1"/>
          <p:nvPr/>
        </p:nvSpPr>
        <p:spPr>
          <a:xfrm>
            <a:off x="5410108" y="3659732"/>
            <a:ext cx="3918875" cy="671141"/>
          </a:xfrm>
          <a:prstGeom prst="rect">
            <a:avLst/>
          </a:prstGeom>
          <a:noFill/>
        </p:spPr>
        <p:txBody>
          <a:bodyPr wrap="none" lIns="72000" tIns="36000" rIns="72000" bIns="0" rtlCol="0">
            <a:spAutoFit/>
          </a:bodyPr>
          <a:lstStyle/>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16%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80</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p>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80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獲得アポ数</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8</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endParaRPr kumimoji="1" lang="ja-JP" altLang="en-US" sz="1100" b="1" dirty="0">
              <a:latin typeface="+mj-ea"/>
              <a:ea typeface="+mj-ea"/>
              <a:cs typeface="メイリオ" panose="020B0604030504040204" pitchFamily="50" charset="-128"/>
            </a:endParaRPr>
          </a:p>
        </p:txBody>
      </p:sp>
      <p:sp>
        <p:nvSpPr>
          <p:cNvPr id="26" name="角丸四角形 25">
            <a:extLst>
              <a:ext uri="{FF2B5EF4-FFF2-40B4-BE49-F238E27FC236}">
                <a16:creationId xmlns:a16="http://schemas.microsoft.com/office/drawing/2014/main" id="{B85B85D8-B764-02F1-E1C6-66F6C8F51C24}"/>
              </a:ext>
            </a:extLst>
          </p:cNvPr>
          <p:cNvSpPr/>
          <p:nvPr/>
        </p:nvSpPr>
        <p:spPr>
          <a:xfrm>
            <a:off x="1078661" y="457836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40</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7" name="角丸四角形 26">
            <a:extLst>
              <a:ext uri="{FF2B5EF4-FFF2-40B4-BE49-F238E27FC236}">
                <a16:creationId xmlns:a16="http://schemas.microsoft.com/office/drawing/2014/main" id="{EEBAAE71-9BB8-8243-365B-5A0A4D5BDCC1}"/>
              </a:ext>
            </a:extLst>
          </p:cNvPr>
          <p:cNvSpPr/>
          <p:nvPr/>
        </p:nvSpPr>
        <p:spPr>
          <a:xfrm>
            <a:off x="2833948" y="457836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4</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8" name="角丸四角形 27">
            <a:extLst>
              <a:ext uri="{FF2B5EF4-FFF2-40B4-BE49-F238E27FC236}">
                <a16:creationId xmlns:a16="http://schemas.microsoft.com/office/drawing/2014/main" id="{DBB9B145-7DAB-A962-A80B-93B3A3728C5B}"/>
              </a:ext>
            </a:extLst>
          </p:cNvPr>
          <p:cNvSpPr/>
          <p:nvPr/>
        </p:nvSpPr>
        <p:spPr>
          <a:xfrm>
            <a:off x="5676608" y="457454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80</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9" name="角丸四角形 28">
            <a:extLst>
              <a:ext uri="{FF2B5EF4-FFF2-40B4-BE49-F238E27FC236}">
                <a16:creationId xmlns:a16="http://schemas.microsoft.com/office/drawing/2014/main" id="{EB7B4FBE-0272-E026-1F25-098877E973BB}"/>
              </a:ext>
            </a:extLst>
          </p:cNvPr>
          <p:cNvSpPr/>
          <p:nvPr/>
        </p:nvSpPr>
        <p:spPr>
          <a:xfrm>
            <a:off x="7431895" y="457454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8</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1A006C2-B896-4D0D-1C4E-AE0136F5E89A}"/>
              </a:ext>
            </a:extLst>
          </p:cNvPr>
          <p:cNvSpPr txBox="1"/>
          <p:nvPr/>
        </p:nvSpPr>
        <p:spPr>
          <a:xfrm>
            <a:off x="1552838" y="5412739"/>
            <a:ext cx="568599"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接触数</a:t>
            </a:r>
            <a:endParaRPr kumimoji="1" lang="ja-JP" altLang="en-US" sz="1100" dirty="0">
              <a:solidFill>
                <a:srgbClr val="419FFF"/>
              </a:solidFill>
              <a:latin typeface="+mj-ea"/>
              <a:ea typeface="+mj-ea"/>
              <a:cs typeface="メイリオ" panose="020B0604030504040204" pitchFamily="50" charset="-128"/>
            </a:endParaRPr>
          </a:p>
        </p:txBody>
      </p:sp>
      <p:sp>
        <p:nvSpPr>
          <p:cNvPr id="31" name="テキスト ボックス 30">
            <a:extLst>
              <a:ext uri="{FF2B5EF4-FFF2-40B4-BE49-F238E27FC236}">
                <a16:creationId xmlns:a16="http://schemas.microsoft.com/office/drawing/2014/main" id="{9E5BA8F4-BC03-29CF-7BAA-52FC804CA184}"/>
              </a:ext>
            </a:extLst>
          </p:cNvPr>
          <p:cNvSpPr txBox="1"/>
          <p:nvPr/>
        </p:nvSpPr>
        <p:spPr>
          <a:xfrm>
            <a:off x="3101836" y="5412738"/>
            <a:ext cx="991792"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アポイント数</a:t>
            </a:r>
            <a:endParaRPr kumimoji="1" lang="ja-JP" altLang="en-US" sz="1100" dirty="0">
              <a:solidFill>
                <a:srgbClr val="419FFF"/>
              </a:solidFill>
              <a:latin typeface="+mj-ea"/>
              <a:ea typeface="+mj-ea"/>
              <a:cs typeface="メイリオ" panose="020B0604030504040204" pitchFamily="50" charset="-128"/>
            </a:endParaRPr>
          </a:p>
        </p:txBody>
      </p:sp>
      <p:sp>
        <p:nvSpPr>
          <p:cNvPr id="32" name="テキスト ボックス 31">
            <a:extLst>
              <a:ext uri="{FF2B5EF4-FFF2-40B4-BE49-F238E27FC236}">
                <a16:creationId xmlns:a16="http://schemas.microsoft.com/office/drawing/2014/main" id="{8069CC40-604D-3429-136B-B2265156CBF7}"/>
              </a:ext>
            </a:extLst>
          </p:cNvPr>
          <p:cNvSpPr txBox="1"/>
          <p:nvPr/>
        </p:nvSpPr>
        <p:spPr>
          <a:xfrm>
            <a:off x="7699783" y="5408324"/>
            <a:ext cx="991792"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アポイント数</a:t>
            </a:r>
            <a:endParaRPr kumimoji="1" lang="ja-JP" altLang="en-US" sz="1100" dirty="0">
              <a:solidFill>
                <a:srgbClr val="419FFF"/>
              </a:solidFill>
              <a:latin typeface="+mj-ea"/>
              <a:ea typeface="+mj-ea"/>
              <a:cs typeface="メイリオ" panose="020B0604030504040204" pitchFamily="50" charset="-128"/>
            </a:endParaRPr>
          </a:p>
        </p:txBody>
      </p:sp>
      <p:sp>
        <p:nvSpPr>
          <p:cNvPr id="33" name="テキスト ボックス 32">
            <a:extLst>
              <a:ext uri="{FF2B5EF4-FFF2-40B4-BE49-F238E27FC236}">
                <a16:creationId xmlns:a16="http://schemas.microsoft.com/office/drawing/2014/main" id="{4477C83D-C851-78A5-4F42-7C571FC204DA}"/>
              </a:ext>
            </a:extLst>
          </p:cNvPr>
          <p:cNvSpPr txBox="1"/>
          <p:nvPr/>
        </p:nvSpPr>
        <p:spPr>
          <a:xfrm>
            <a:off x="6144523" y="5412737"/>
            <a:ext cx="568599"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接触数</a:t>
            </a:r>
            <a:endParaRPr kumimoji="1" lang="ja-JP" altLang="en-US" sz="1100" dirty="0">
              <a:solidFill>
                <a:srgbClr val="419FFF"/>
              </a:solidFill>
              <a:latin typeface="+mj-ea"/>
              <a:ea typeface="+mj-ea"/>
              <a:cs typeface="メイリオ" panose="020B0604030504040204" pitchFamily="50" charset="-128"/>
            </a:endParaRPr>
          </a:p>
        </p:txBody>
      </p:sp>
    </p:spTree>
    <p:extLst>
      <p:ext uri="{BB962C8B-B14F-4D97-AF65-F5344CB8AC3E}">
        <p14:creationId xmlns:p14="http://schemas.microsoft.com/office/powerpoint/2010/main" val="307979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142AD-CD4C-703C-A2D1-D35846C3579A}"/>
            </a:ext>
          </a:extLst>
        </p:cNvPr>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9B8B905B-80A6-30FF-5DF5-40AAED25503F}"/>
              </a:ext>
            </a:extLst>
          </p:cNvPr>
          <p:cNvPicPr>
            <a:picLocks noChangeAspect="1"/>
          </p:cNvPicPr>
          <p:nvPr/>
        </p:nvPicPr>
        <p:blipFill>
          <a:blip r:embed="rId3"/>
          <a:stretch>
            <a:fillRect/>
          </a:stretch>
        </p:blipFill>
        <p:spPr>
          <a:xfrm rot="16200000">
            <a:off x="1523999" y="-1514335"/>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84771636-B8D9-B27F-2D84-B8FE9C9FE0E6}"/>
              </a:ext>
            </a:extLst>
          </p:cNvPr>
          <p:cNvSpPr/>
          <p:nvPr/>
        </p:nvSpPr>
        <p:spPr>
          <a:xfrm>
            <a:off x="921000" y="2753100"/>
            <a:ext cx="8280000" cy="1018244"/>
          </a:xfrm>
          <a:prstGeom prst="rect">
            <a:avLst/>
          </a:prstGeom>
          <a:noFill/>
          <a:ln w="603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9572DBD5-7DD1-56D2-18E3-568E06DB0AFE}"/>
              </a:ext>
            </a:extLst>
          </p:cNvPr>
          <p:cNvSpPr txBox="1"/>
          <p:nvPr/>
        </p:nvSpPr>
        <p:spPr>
          <a:xfrm>
            <a:off x="921000" y="3059380"/>
            <a:ext cx="8280000" cy="405683"/>
          </a:xfrm>
          <a:prstGeom prst="rect">
            <a:avLst/>
          </a:prstGeom>
          <a:noFill/>
        </p:spPr>
        <p:txBody>
          <a:bodyPr wrap="square" lIns="72000" tIns="36000" rIns="72000" bIns="0" rtlCol="0">
            <a:spAutoFit/>
          </a:bodyPr>
          <a:lstStyle/>
          <a:p>
            <a:pPr algn="ctr"/>
            <a:r>
              <a:rPr kumimoji="1" lang="ja-JP" altLang="en-US" sz="2400" b="1">
                <a:solidFill>
                  <a:schemeClr val="bg1"/>
                </a:solidFill>
                <a:latin typeface="+mj-ea"/>
                <a:ea typeface="+mj-ea"/>
                <a:cs typeface="メイリオ" panose="020B0604030504040204" pitchFamily="50" charset="-128"/>
              </a:rPr>
              <a:t>マルチアプローチ戦略</a:t>
            </a:r>
            <a:endParaRPr kumimoji="1" lang="ja-JP" altLang="en-US" sz="2400" b="1" dirty="0">
              <a:solidFill>
                <a:schemeClr val="bg1"/>
              </a:solidFill>
              <a:latin typeface="+mj-ea"/>
              <a:ea typeface="+mj-ea"/>
              <a:cs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117FE51E-62CF-07B0-569C-7AF4685CEA7F}"/>
              </a:ext>
            </a:extLst>
          </p:cNvPr>
          <p:cNvSpPr>
            <a:spLocks noGrp="1"/>
          </p:cNvSpPr>
          <p:nvPr>
            <p:ph type="sldNum" sz="quarter" idx="11"/>
          </p:nvPr>
        </p:nvSpPr>
        <p:spPr/>
        <p:txBody>
          <a:bodyPr/>
          <a:lstStyle/>
          <a:p>
            <a:fld id="{274D4693-4A46-46E5-B2F2-4022A49F1990}" type="slidenum">
              <a:rPr lang="en-US" altLang="ja-JP" smtClean="0"/>
              <a:pPr/>
              <a:t>21</a:t>
            </a:fld>
            <a:endParaRPr lang="en-US" altLang="ja-JP" dirty="0"/>
          </a:p>
        </p:txBody>
      </p:sp>
      <p:sp>
        <p:nvSpPr>
          <p:cNvPr id="7" name="テキスト ボックス 6">
            <a:extLst>
              <a:ext uri="{FF2B5EF4-FFF2-40B4-BE49-F238E27FC236}">
                <a16:creationId xmlns:a16="http://schemas.microsoft.com/office/drawing/2014/main" id="{591684C3-E3BC-A97F-C225-B871FA984D46}"/>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666440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5">
            <a:extLst>
              <a:ext uri="{FF2B5EF4-FFF2-40B4-BE49-F238E27FC236}">
                <a16:creationId xmlns:a16="http://schemas.microsoft.com/office/drawing/2014/main" id="{55B96688-C0B7-FE77-F871-1E99035FBF6D}"/>
              </a:ext>
            </a:extLst>
          </p:cNvPr>
          <p:cNvSpPr>
            <a:spLocks noGrp="1"/>
          </p:cNvSpPr>
          <p:nvPr>
            <p:ph type="title"/>
          </p:nvPr>
        </p:nvSpPr>
        <p:spPr>
          <a:xfrm>
            <a:off x="668191" y="200390"/>
            <a:ext cx="2699208" cy="446311"/>
          </a:xfrm>
          <a:solidFill>
            <a:schemeClr val="tx1">
              <a:lumMod val="85000"/>
              <a:lumOff val="15000"/>
            </a:schemeClr>
          </a:solidFill>
        </p:spPr>
        <p:txBody>
          <a:bodyPr anchor="ctr">
            <a:normAutofit/>
          </a:bodyPr>
          <a:lstStyle/>
          <a:p>
            <a:pPr marL="0" lvl="0" indent="0" algn="ctr" rtl="0">
              <a:spcBef>
                <a:spcPts val="0"/>
              </a:spcBef>
              <a:spcAft>
                <a:spcPts val="0"/>
              </a:spcAft>
            </a:pPr>
            <a:r>
              <a:rPr lang="ja-JP" altLang="en-US" sz="1200">
                <a:solidFill>
                  <a:schemeClr val="bg1"/>
                </a:solidFill>
                <a:latin typeface="Hiragino Sans W7" panose="020B0400000000000000" pitchFamily="34" charset="-128"/>
                <a:ea typeface="Hiragino Sans W7" panose="020B0400000000000000" pitchFamily="34" charset="-128"/>
              </a:rPr>
              <a:t>フォーム営業</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3" name="四角形: 角を丸くする 5">
            <a:extLst>
              <a:ext uri="{FF2B5EF4-FFF2-40B4-BE49-F238E27FC236}">
                <a16:creationId xmlns:a16="http://schemas.microsoft.com/office/drawing/2014/main" id="{65F8C4B7-DD90-6A7C-38CC-9489792BED84}"/>
              </a:ext>
            </a:extLst>
          </p:cNvPr>
          <p:cNvSpPr/>
          <p:nvPr/>
        </p:nvSpPr>
        <p:spPr>
          <a:xfrm>
            <a:off x="5279760" y="2628489"/>
            <a:ext cx="3890111" cy="3527999"/>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2AE6170-7558-2B46-5348-7E697779D987}"/>
              </a:ext>
            </a:extLst>
          </p:cNvPr>
          <p:cNvSpPr txBox="1"/>
          <p:nvPr/>
        </p:nvSpPr>
        <p:spPr>
          <a:xfrm>
            <a:off x="668191" y="3171428"/>
            <a:ext cx="3890112" cy="344128"/>
          </a:xfrm>
          <a:prstGeom prst="rect">
            <a:avLst/>
          </a:prstGeom>
          <a:noFill/>
        </p:spPr>
        <p:txBody>
          <a:bodyPr wrap="square" lIns="72000" tIns="36000" rIns="72000" bIns="0" rtlCol="0">
            <a:spAutoFit/>
          </a:bodyPr>
          <a:lstStyle/>
          <a:p>
            <a:pPr algn="ctr"/>
            <a:r>
              <a:rPr kumimoji="1" lang="ja-JP" altLang="en-US" sz="2000" b="1" u="sng">
                <a:solidFill>
                  <a:schemeClr val="tx1">
                    <a:lumMod val="85000"/>
                    <a:lumOff val="15000"/>
                  </a:schemeClr>
                </a:solidFill>
                <a:latin typeface="+mj-ea"/>
                <a:ea typeface="+mj-ea"/>
                <a:cs typeface="メイリオ" panose="020B0604030504040204" pitchFamily="50" charset="-128"/>
              </a:rPr>
              <a:t>メールフォーム営業</a:t>
            </a:r>
            <a:endParaRPr kumimoji="1" lang="en-US" altLang="ja-JP" sz="2000" b="1" u="sng" dirty="0">
              <a:solidFill>
                <a:schemeClr val="tx1">
                  <a:lumMod val="85000"/>
                  <a:lumOff val="15000"/>
                </a:schemeClr>
              </a:solidFill>
              <a:latin typeface="+mj-ea"/>
              <a:ea typeface="+mj-ea"/>
              <a:cs typeface="メイリオ" panose="020B0604030504040204" pitchFamily="50" charset="-128"/>
            </a:endParaRPr>
          </a:p>
        </p:txBody>
      </p:sp>
      <p:sp>
        <p:nvSpPr>
          <p:cNvPr id="8" name="テキスト ボックス 7">
            <a:extLst>
              <a:ext uri="{FF2B5EF4-FFF2-40B4-BE49-F238E27FC236}">
                <a16:creationId xmlns:a16="http://schemas.microsoft.com/office/drawing/2014/main" id="{4BE8B604-6028-3E5D-4B3C-16EDEE9C8675}"/>
              </a:ext>
            </a:extLst>
          </p:cNvPr>
          <p:cNvSpPr txBox="1"/>
          <p:nvPr/>
        </p:nvSpPr>
        <p:spPr>
          <a:xfrm>
            <a:off x="1029789" y="3901423"/>
            <a:ext cx="3312429" cy="1867622"/>
          </a:xfrm>
          <a:prstGeom prst="rect">
            <a:avLst/>
          </a:prstGeom>
          <a:noFill/>
        </p:spPr>
        <p:txBody>
          <a:bodyPr wrap="square" lIns="72000" tIns="36000" rIns="72000" bIns="0" rtlCol="0">
            <a:spAutoFit/>
          </a:bodyPr>
          <a:lstStyle/>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一度に多くの企業接触可</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開封率、</a:t>
            </a:r>
            <a:r>
              <a:rPr kumimoji="1" lang="en-US" altLang="ja-JP" sz="1200" dirty="0">
                <a:solidFill>
                  <a:schemeClr val="tx1">
                    <a:lumMod val="85000"/>
                    <a:lumOff val="15000"/>
                  </a:schemeClr>
                </a:solidFill>
                <a:latin typeface="+mj-ea"/>
                <a:ea typeface="+mj-ea"/>
                <a:cs typeface="メイリオ" panose="020B0604030504040204" pitchFamily="50" charset="-128"/>
              </a:rPr>
              <a:t>CV</a:t>
            </a:r>
            <a:r>
              <a:rPr kumimoji="1" lang="ja-JP" altLang="en-US" sz="1200">
                <a:solidFill>
                  <a:schemeClr val="tx1">
                    <a:lumMod val="85000"/>
                    <a:lumOff val="15000"/>
                  </a:schemeClr>
                </a:solidFill>
                <a:latin typeface="+mj-ea"/>
                <a:ea typeface="+mj-ea"/>
                <a:cs typeface="メイリオ" panose="020B0604030504040204" pitchFamily="50" charset="-128"/>
              </a:rPr>
              <a:t>を可視化→ニーズの可視化</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受付突破に有効</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総務から担当部署に情報共有、情報伝達が</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　できる。</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有効リストの作成</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en-US" altLang="ja-JP" sz="800" dirty="0">
                <a:solidFill>
                  <a:schemeClr val="tx1">
                    <a:lumMod val="85000"/>
                    <a:lumOff val="15000"/>
                  </a:schemeClr>
                </a:solidFill>
                <a:latin typeface="+mj-ea"/>
                <a:ea typeface="+mj-ea"/>
                <a:cs typeface="メイリオ" panose="020B0604030504040204" pitchFamily="50" charset="-128"/>
              </a:rPr>
              <a:t>※</a:t>
            </a:r>
            <a:r>
              <a:rPr kumimoji="1" lang="ja-JP" altLang="en-US" sz="800">
                <a:solidFill>
                  <a:schemeClr val="tx1">
                    <a:lumMod val="85000"/>
                    <a:lumOff val="15000"/>
                  </a:schemeClr>
                </a:solidFill>
                <a:latin typeface="+mj-ea"/>
                <a:ea typeface="+mj-ea"/>
                <a:cs typeface="メイリオ" panose="020B0604030504040204" pitchFamily="50" charset="-128"/>
              </a:rPr>
              <a:t>代表メールアドレス含む</a:t>
            </a:r>
            <a:endParaRPr kumimoji="1" lang="ja-JP" altLang="en-US" sz="800" dirty="0">
              <a:solidFill>
                <a:schemeClr val="tx1">
                  <a:lumMod val="85000"/>
                  <a:lumOff val="15000"/>
                </a:schemeClr>
              </a:solidFill>
              <a:latin typeface="+mj-ea"/>
              <a:ea typeface="+mj-ea"/>
              <a:cs typeface="メイリオ" panose="020B0604030504040204" pitchFamily="50" charset="-128"/>
            </a:endParaRPr>
          </a:p>
        </p:txBody>
      </p:sp>
      <p:sp>
        <p:nvSpPr>
          <p:cNvPr id="10" name="テキスト ボックス 9">
            <a:extLst>
              <a:ext uri="{FF2B5EF4-FFF2-40B4-BE49-F238E27FC236}">
                <a16:creationId xmlns:a16="http://schemas.microsoft.com/office/drawing/2014/main" id="{00C3830D-5617-E658-7016-497C427BDCF3}"/>
              </a:ext>
            </a:extLst>
          </p:cNvPr>
          <p:cNvSpPr txBox="1"/>
          <p:nvPr/>
        </p:nvSpPr>
        <p:spPr>
          <a:xfrm>
            <a:off x="5271350" y="3171428"/>
            <a:ext cx="3890110" cy="344128"/>
          </a:xfrm>
          <a:prstGeom prst="rect">
            <a:avLst/>
          </a:prstGeom>
          <a:noFill/>
        </p:spPr>
        <p:txBody>
          <a:bodyPr wrap="square" lIns="72000" tIns="36000" rIns="72000" bIns="0" rtlCol="0">
            <a:spAutoFit/>
          </a:bodyPr>
          <a:lstStyle/>
          <a:p>
            <a:pPr algn="ctr"/>
            <a:r>
              <a:rPr kumimoji="1" lang="ja-JP" altLang="en-US" sz="2000" b="1" u="sng">
                <a:solidFill>
                  <a:schemeClr val="tx1">
                    <a:lumMod val="85000"/>
                    <a:lumOff val="15000"/>
                  </a:schemeClr>
                </a:solidFill>
                <a:latin typeface="+mj-ea"/>
                <a:ea typeface="+mj-ea"/>
                <a:cs typeface="メイリオ" panose="020B0604030504040204" pitchFamily="50" charset="-128"/>
              </a:rPr>
              <a:t>アウトバウンドコール</a:t>
            </a:r>
            <a:endParaRPr kumimoji="1" lang="ja-JP" altLang="en-US" sz="2000" b="1" u="sng" dirty="0">
              <a:solidFill>
                <a:schemeClr val="tx1">
                  <a:lumMod val="85000"/>
                  <a:lumOff val="15000"/>
                </a:schemeClr>
              </a:solidFill>
              <a:latin typeface="+mj-ea"/>
              <a:ea typeface="+mj-ea"/>
              <a:cs typeface="メイリオ" panose="020B0604030504040204" pitchFamily="50" charset="-128"/>
            </a:endParaRPr>
          </a:p>
        </p:txBody>
      </p:sp>
      <p:sp>
        <p:nvSpPr>
          <p:cNvPr id="12" name="四角形: 角を丸くする 5">
            <a:extLst>
              <a:ext uri="{FF2B5EF4-FFF2-40B4-BE49-F238E27FC236}">
                <a16:creationId xmlns:a16="http://schemas.microsoft.com/office/drawing/2014/main" id="{1020EBD8-95BE-1779-AA70-921B1F9B9CBB}"/>
              </a:ext>
            </a:extLst>
          </p:cNvPr>
          <p:cNvSpPr/>
          <p:nvPr/>
        </p:nvSpPr>
        <p:spPr>
          <a:xfrm>
            <a:off x="668192" y="2619753"/>
            <a:ext cx="3890111" cy="3536736"/>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ECFA2BDB-168F-8DD3-B277-57D130FEAC4F}"/>
              </a:ext>
            </a:extLst>
          </p:cNvPr>
          <p:cNvSpPr txBox="1"/>
          <p:nvPr/>
        </p:nvSpPr>
        <p:spPr>
          <a:xfrm>
            <a:off x="5555534" y="3901423"/>
            <a:ext cx="3338561" cy="1398263"/>
          </a:xfrm>
          <a:prstGeom prst="rect">
            <a:avLst/>
          </a:prstGeom>
          <a:noFill/>
        </p:spPr>
        <p:txBody>
          <a:bodyPr wrap="square" lIns="72000" tIns="36000" rIns="72000" bIns="0" rtlCol="0">
            <a:spAutoFit/>
          </a:bodyPr>
          <a:lstStyle/>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潜在顧客</a:t>
            </a:r>
            <a:r>
              <a:rPr kumimoji="1" lang="en-US" altLang="ja-JP" sz="1200" dirty="0">
                <a:solidFill>
                  <a:schemeClr val="tx1">
                    <a:lumMod val="85000"/>
                    <a:lumOff val="15000"/>
                  </a:schemeClr>
                </a:solidFill>
                <a:latin typeface="+mj-ea"/>
                <a:ea typeface="+mj-ea"/>
                <a:cs typeface="メイリオ" panose="020B0604030504040204" pitchFamily="50" charset="-128"/>
              </a:rPr>
              <a:t>/</a:t>
            </a:r>
            <a:r>
              <a:rPr kumimoji="1" lang="ja-JP" altLang="en-US" sz="1200">
                <a:solidFill>
                  <a:schemeClr val="tx1">
                    <a:lumMod val="85000"/>
                    <a:lumOff val="15000"/>
                  </a:schemeClr>
                </a:solidFill>
                <a:latin typeface="+mj-ea"/>
                <a:ea typeface="+mj-ea"/>
                <a:cs typeface="メイリオ" panose="020B0604030504040204" pitchFamily="50" charset="-128"/>
              </a:rPr>
              <a:t>顕在顧客へのアプローチ可能</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定性情報、定量情報の取得</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即効性</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リード育成</a:t>
            </a:r>
            <a:endParaRPr kumimoji="1" lang="en-US" altLang="ja-JP" sz="1200" dirty="0">
              <a:solidFill>
                <a:schemeClr val="tx1">
                  <a:lumMod val="85000"/>
                  <a:lumOff val="15000"/>
                </a:schemeClr>
              </a:solidFill>
              <a:latin typeface="+mj-ea"/>
              <a:ea typeface="+mj-ea"/>
              <a:cs typeface="メイリオ" panose="020B0604030504040204" pitchFamily="50" charset="-128"/>
            </a:endParaRPr>
          </a:p>
          <a:p>
            <a:pPr algn="l">
              <a:lnSpc>
                <a:spcPct val="150000"/>
              </a:lnSpc>
            </a:pPr>
            <a:r>
              <a:rPr kumimoji="1" lang="ja-JP" altLang="en-US" sz="1200">
                <a:solidFill>
                  <a:schemeClr val="tx1">
                    <a:lumMod val="85000"/>
                    <a:lumOff val="15000"/>
                  </a:schemeClr>
                </a:solidFill>
                <a:latin typeface="+mj-ea"/>
                <a:ea typeface="+mj-ea"/>
                <a:cs typeface="メイリオ" panose="020B0604030504040204" pitchFamily="50" charset="-128"/>
              </a:rPr>
              <a:t>■</a:t>
            </a:r>
            <a:r>
              <a:rPr kumimoji="1" lang="en-US" altLang="ja-JP" sz="1200" dirty="0">
                <a:solidFill>
                  <a:schemeClr val="tx1">
                    <a:lumMod val="85000"/>
                    <a:lumOff val="15000"/>
                  </a:schemeClr>
                </a:solidFill>
                <a:latin typeface="+mj-ea"/>
                <a:ea typeface="+mj-ea"/>
                <a:cs typeface="メイリオ" panose="020B0604030504040204" pitchFamily="50" charset="-128"/>
              </a:rPr>
              <a:t> </a:t>
            </a:r>
            <a:r>
              <a:rPr kumimoji="1" lang="ja-JP" altLang="en-US" sz="1200">
                <a:solidFill>
                  <a:schemeClr val="tx1">
                    <a:lumMod val="85000"/>
                    <a:lumOff val="15000"/>
                  </a:schemeClr>
                </a:solidFill>
                <a:latin typeface="+mj-ea"/>
                <a:ea typeface="+mj-ea"/>
                <a:cs typeface="メイリオ" panose="020B0604030504040204" pitchFamily="50" charset="-128"/>
              </a:rPr>
              <a:t>決裁者に直接アプローチ</a:t>
            </a:r>
            <a:endParaRPr kumimoji="1" lang="en-US" altLang="ja-JP" sz="1200" dirty="0">
              <a:solidFill>
                <a:schemeClr val="tx1">
                  <a:lumMod val="85000"/>
                  <a:lumOff val="15000"/>
                </a:schemeClr>
              </a:solidFill>
              <a:latin typeface="+mj-ea"/>
              <a:ea typeface="+mj-ea"/>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C9EBB440-FBFB-AEAF-2716-F0B908619DD9}"/>
              </a:ext>
            </a:extLst>
          </p:cNvPr>
          <p:cNvSpPr txBox="1"/>
          <p:nvPr/>
        </p:nvSpPr>
        <p:spPr>
          <a:xfrm>
            <a:off x="685759" y="952159"/>
            <a:ext cx="8500956" cy="528794"/>
          </a:xfrm>
          <a:prstGeom prst="rect">
            <a:avLst/>
          </a:prstGeom>
          <a:noFill/>
        </p:spPr>
        <p:txBody>
          <a:bodyPr wrap="square" lIns="72000" tIns="36000" rIns="72000" bIns="0" rtlCol="0">
            <a:spAutoFit/>
          </a:bodyPr>
          <a:lstStyle/>
          <a:p>
            <a:pPr algn="ctr"/>
            <a:r>
              <a:rPr kumimoji="1" lang="ja-JP" altLang="en-US" sz="3200" b="1">
                <a:solidFill>
                  <a:schemeClr val="tx1">
                    <a:lumMod val="85000"/>
                    <a:lumOff val="15000"/>
                  </a:schemeClr>
                </a:solidFill>
                <a:latin typeface="+mj-ea"/>
                <a:ea typeface="+mj-ea"/>
                <a:cs typeface="メイリオ" panose="020B0604030504040204" pitchFamily="50" charset="-128"/>
              </a:rPr>
              <a:t>メールフォームの活用</a:t>
            </a:r>
            <a:r>
              <a:rPr kumimoji="1" lang="en-US" altLang="ja-JP" sz="3200" b="1" dirty="0">
                <a:solidFill>
                  <a:schemeClr val="tx1">
                    <a:lumMod val="85000"/>
                    <a:lumOff val="15000"/>
                  </a:schemeClr>
                </a:solidFill>
                <a:latin typeface="+mj-ea"/>
                <a:ea typeface="+mj-ea"/>
                <a:cs typeface="メイリオ" panose="020B0604030504040204" pitchFamily="50" charset="-128"/>
              </a:rPr>
              <a:t> </a:t>
            </a:r>
            <a:endParaRPr kumimoji="1" lang="ja-JP" altLang="en-US" sz="3200" b="1" dirty="0">
              <a:solidFill>
                <a:schemeClr val="tx1">
                  <a:lumMod val="85000"/>
                  <a:lumOff val="15000"/>
                </a:schemeClr>
              </a:solidFill>
              <a:latin typeface="+mj-ea"/>
              <a:ea typeface="+mj-ea"/>
              <a:cs typeface="メイリオ" panose="020B0604030504040204" pitchFamily="50" charset="-128"/>
            </a:endParaRPr>
          </a:p>
        </p:txBody>
      </p:sp>
      <p:sp>
        <p:nvSpPr>
          <p:cNvPr id="17" name="テキスト ボックス 16">
            <a:extLst>
              <a:ext uri="{FF2B5EF4-FFF2-40B4-BE49-F238E27FC236}">
                <a16:creationId xmlns:a16="http://schemas.microsoft.com/office/drawing/2014/main" id="{33DBA94F-17CB-D311-DA31-BDE0872B108F}"/>
              </a:ext>
            </a:extLst>
          </p:cNvPr>
          <p:cNvSpPr txBox="1"/>
          <p:nvPr/>
        </p:nvSpPr>
        <p:spPr>
          <a:xfrm>
            <a:off x="4681535" y="4060774"/>
            <a:ext cx="510891" cy="467239"/>
          </a:xfrm>
          <a:prstGeom prst="rect">
            <a:avLst/>
          </a:prstGeom>
          <a:noFill/>
        </p:spPr>
        <p:txBody>
          <a:bodyPr wrap="none" lIns="72000" tIns="36000" rIns="72000" bIns="0" rtlCol="0">
            <a:spAutoFit/>
          </a:bodyPr>
          <a:lstStyle/>
          <a:p>
            <a:pPr algn="l"/>
            <a:r>
              <a:rPr kumimoji="1" lang="ja-JP" altLang="en-US" sz="2800">
                <a:latin typeface="Hiragino Sans W1" panose="020B0400000000000000" pitchFamily="34" charset="-128"/>
                <a:ea typeface="Hiragino Sans W1" panose="020B0400000000000000" pitchFamily="34" charset="-128"/>
                <a:cs typeface="メイリオ" panose="020B0604030504040204" pitchFamily="50" charset="-128"/>
              </a:rPr>
              <a:t>＋</a:t>
            </a:r>
            <a:endParaRPr kumimoji="1" lang="ja-JP" altLang="en-US" sz="2800" dirty="0">
              <a:latin typeface="Hiragino Sans W1" panose="020B0400000000000000" pitchFamily="34" charset="-128"/>
              <a:ea typeface="Hiragino Sans W1" panose="020B0400000000000000" pitchFamily="34"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D480C69A-BA9A-0CC8-4FE4-7D7C9AE90061}"/>
              </a:ext>
            </a:extLst>
          </p:cNvPr>
          <p:cNvSpPr txBox="1"/>
          <p:nvPr/>
        </p:nvSpPr>
        <p:spPr>
          <a:xfrm>
            <a:off x="685759" y="1717065"/>
            <a:ext cx="8500956" cy="590349"/>
          </a:xfrm>
          <a:prstGeom prst="rect">
            <a:avLst/>
          </a:prstGeom>
          <a:noFill/>
        </p:spPr>
        <p:txBody>
          <a:bodyPr wrap="square" lIns="72000" tIns="36000" rIns="72000" bIns="0" rtlCol="0">
            <a:spAutoFit/>
          </a:bodyPr>
          <a:lstStyle/>
          <a:p>
            <a:r>
              <a:rPr kumimoji="1" lang="ja-JP" altLang="en-US" sz="1200">
                <a:latin typeface="+mj-ea"/>
                <a:ea typeface="+mj-ea"/>
                <a:cs typeface="メイリオ" panose="020B0604030504040204" pitchFamily="50" charset="-128"/>
              </a:rPr>
              <a:t>リストの質を高めることで、担当者接触率が</a:t>
            </a:r>
            <a:r>
              <a:rPr kumimoji="1" lang="en-US" altLang="ja-JP" sz="1200" dirty="0">
                <a:latin typeface="+mj-ea"/>
                <a:ea typeface="+mj-ea"/>
                <a:cs typeface="メイリオ" panose="020B0604030504040204" pitchFamily="50" charset="-128"/>
              </a:rPr>
              <a:t>1.2~2</a:t>
            </a:r>
            <a:r>
              <a:rPr kumimoji="1" lang="ja-JP" altLang="en-US" sz="1200">
                <a:latin typeface="+mj-ea"/>
                <a:ea typeface="+mj-ea"/>
                <a:cs typeface="メイリオ" panose="020B0604030504040204" pitchFamily="50" charset="-128"/>
              </a:rPr>
              <a:t>倍</a:t>
            </a:r>
            <a:r>
              <a:rPr kumimoji="1" lang="en-US" altLang="ja-JP" sz="1200" dirty="0">
                <a:latin typeface="+mj-ea"/>
                <a:ea typeface="+mj-ea"/>
                <a:cs typeface="メイリオ" panose="020B0604030504040204" pitchFamily="50" charset="-128"/>
              </a:rPr>
              <a:t>UP</a:t>
            </a:r>
          </a:p>
          <a:p>
            <a:endParaRPr kumimoji="1" lang="en-US" altLang="ja-JP" sz="1200" dirty="0">
              <a:solidFill>
                <a:srgbClr val="1E9AFF"/>
              </a:solidFill>
              <a:latin typeface="+mj-ea"/>
              <a:ea typeface="+mj-ea"/>
              <a:cs typeface="メイリオ" panose="020B0604030504040204" pitchFamily="50" charset="-128"/>
            </a:endParaRPr>
          </a:p>
          <a:p>
            <a:r>
              <a:rPr kumimoji="1" lang="ja-JP" altLang="en-US" sz="1200" b="1">
                <a:solidFill>
                  <a:srgbClr val="1E9AFF"/>
                </a:solidFill>
                <a:latin typeface="+mj-ea"/>
                <a:ea typeface="+mj-ea"/>
                <a:cs typeface="メイリオ" panose="020B0604030504040204" pitchFamily="50" charset="-128"/>
              </a:rPr>
              <a:t>メールフォームの目的：受付突破を目的としたメールフォーム営業となります。</a:t>
            </a:r>
            <a:endParaRPr kumimoji="1" lang="ja-JP" altLang="en-US" sz="1200" b="1" dirty="0">
              <a:solidFill>
                <a:srgbClr val="1E9AFF"/>
              </a:solidFill>
              <a:latin typeface="+mj-ea"/>
              <a:ea typeface="+mj-ea"/>
              <a:cs typeface="メイリオ" panose="020B0604030504040204" pitchFamily="50" charset="-128"/>
            </a:endParaRPr>
          </a:p>
        </p:txBody>
      </p:sp>
      <p:pic>
        <p:nvPicPr>
          <p:cNvPr id="7" name="図 6">
            <a:extLst>
              <a:ext uri="{FF2B5EF4-FFF2-40B4-BE49-F238E27FC236}">
                <a16:creationId xmlns:a16="http://schemas.microsoft.com/office/drawing/2014/main" id="{96884C99-A596-EBCB-4105-76A80F4B3623}"/>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76A4E6D0-92E4-5EC9-234B-717F62DB4C16}"/>
              </a:ext>
            </a:extLst>
          </p:cNvPr>
          <p:cNvSpPr>
            <a:spLocks noGrp="1"/>
          </p:cNvSpPr>
          <p:nvPr>
            <p:ph type="sldNum" sz="quarter" idx="11"/>
          </p:nvPr>
        </p:nvSpPr>
        <p:spPr/>
        <p:txBody>
          <a:bodyPr/>
          <a:lstStyle/>
          <a:p>
            <a:fld id="{274D4693-4A46-46E5-B2F2-4022A49F1990}" type="slidenum">
              <a:rPr lang="en-US" altLang="ja-JP" smtClean="0"/>
              <a:pPr/>
              <a:t>22</a:t>
            </a:fld>
            <a:endParaRPr lang="en-US" altLang="ja-JP" dirty="0"/>
          </a:p>
        </p:txBody>
      </p:sp>
      <p:sp>
        <p:nvSpPr>
          <p:cNvPr id="9" name="テキスト ボックス 8">
            <a:extLst>
              <a:ext uri="{FF2B5EF4-FFF2-40B4-BE49-F238E27FC236}">
                <a16:creationId xmlns:a16="http://schemas.microsoft.com/office/drawing/2014/main" id="{3DF83505-056E-133E-2D9D-6ACF678E2CAC}"/>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80945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5">
            <a:extLst>
              <a:ext uri="{FF2B5EF4-FFF2-40B4-BE49-F238E27FC236}">
                <a16:creationId xmlns:a16="http://schemas.microsoft.com/office/drawing/2014/main" id="{55B96688-C0B7-FE77-F871-1E99035FBF6D}"/>
              </a:ext>
            </a:extLst>
          </p:cNvPr>
          <p:cNvSpPr>
            <a:spLocks noGrp="1"/>
          </p:cNvSpPr>
          <p:nvPr>
            <p:ph type="title"/>
          </p:nvPr>
        </p:nvSpPr>
        <p:spPr>
          <a:xfrm>
            <a:off x="633413" y="225289"/>
            <a:ext cx="2699208" cy="446311"/>
          </a:xfrm>
          <a:solidFill>
            <a:schemeClr val="tx1">
              <a:lumMod val="85000"/>
              <a:lumOff val="15000"/>
            </a:schemeClr>
          </a:solidFill>
        </p:spPr>
        <p:txBody>
          <a:bodyPr anchor="ctr">
            <a:normAutofit/>
          </a:bodyPr>
          <a:lstStyle/>
          <a:p>
            <a:pPr marL="0" lvl="0" indent="0" algn="ctr" rtl="0">
              <a:spcBef>
                <a:spcPts val="0"/>
              </a:spcBef>
              <a:spcAft>
                <a:spcPts val="0"/>
              </a:spcAft>
            </a:pPr>
            <a:r>
              <a:rPr lang="ja-JP" altLang="en-US" sz="1200">
                <a:solidFill>
                  <a:schemeClr val="lt1"/>
                </a:solidFill>
                <a:latin typeface="Hiragino Sans W7" panose="020B0400000000000000" pitchFamily="34" charset="-128"/>
                <a:ea typeface="Hiragino Sans W7" panose="020B0400000000000000" pitchFamily="34" charset="-128"/>
              </a:rPr>
              <a:t>フォーム営業メリット</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6" name="Google Shape;397;p25">
            <a:extLst>
              <a:ext uri="{FF2B5EF4-FFF2-40B4-BE49-F238E27FC236}">
                <a16:creationId xmlns:a16="http://schemas.microsoft.com/office/drawing/2014/main" id="{9E53660A-5582-EF15-88B4-19B111F79C8D}"/>
              </a:ext>
            </a:extLst>
          </p:cNvPr>
          <p:cNvSpPr txBox="1"/>
          <p:nvPr/>
        </p:nvSpPr>
        <p:spPr>
          <a:xfrm>
            <a:off x="813224" y="1599097"/>
            <a:ext cx="2393300" cy="230425"/>
          </a:xfrm>
          <a:prstGeom prst="rect">
            <a:avLst/>
          </a:prstGeom>
          <a:noFill/>
          <a:ln>
            <a:noFill/>
          </a:ln>
        </p:spPr>
        <p:txBody>
          <a:bodyPr spcFirstLastPara="1" wrap="square" lIns="99044" tIns="99044" rIns="99044" bIns="99044" anchor="t" anchorCtr="0">
            <a:noAutofit/>
          </a:bodyPr>
          <a:lstStyle/>
          <a:p>
            <a:r>
              <a:rPr lang="ja" altLang="en-US" sz="1246" b="1" dirty="0">
                <a:solidFill>
                  <a:schemeClr val="lt1"/>
                </a:solidFill>
                <a:latin typeface="HiraKakuPro-W3"/>
                <a:ea typeface="HiraKakuPro-W3"/>
                <a:cs typeface="HiraKakuPro-W3"/>
                <a:sym typeface="HiraKakuPro-W3"/>
              </a:rPr>
              <a:t>プロジェクトマーャー</a:t>
            </a:r>
            <a:endParaRPr sz="1246" b="1" dirty="0">
              <a:solidFill>
                <a:schemeClr val="lt1"/>
              </a:solidFill>
              <a:latin typeface="HiraKakuPro-W3"/>
              <a:ea typeface="HiraKakuPro-W3"/>
              <a:cs typeface="HiraKakuPro-W3"/>
              <a:sym typeface="HiraKakuPro-W3"/>
            </a:endParaRPr>
          </a:p>
        </p:txBody>
      </p:sp>
      <p:sp>
        <p:nvSpPr>
          <p:cNvPr id="11" name="正方形/長方形 10">
            <a:extLst>
              <a:ext uri="{FF2B5EF4-FFF2-40B4-BE49-F238E27FC236}">
                <a16:creationId xmlns:a16="http://schemas.microsoft.com/office/drawing/2014/main" id="{9EAE9713-9896-48FE-7868-036CA670FC53}"/>
              </a:ext>
            </a:extLst>
          </p:cNvPr>
          <p:cNvSpPr/>
          <p:nvPr/>
        </p:nvSpPr>
        <p:spPr>
          <a:xfrm>
            <a:off x="717728" y="1864176"/>
            <a:ext cx="2431704" cy="1296000"/>
          </a:xfrm>
          <a:prstGeom prst="rect">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リストのホットリード化</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目標：送信成功率</a:t>
            </a:r>
            <a:r>
              <a:rPr lang="en-US" altLang="ja-JP" sz="900" dirty="0">
                <a:solidFill>
                  <a:schemeClr val="tx1">
                    <a:lumMod val="85000"/>
                    <a:lumOff val="15000"/>
                  </a:schemeClr>
                </a:solidFill>
                <a:latin typeface="HiraKakuPro-W3"/>
                <a:ea typeface="HiraKakuPro-W3"/>
                <a:cs typeface="HiraKakuPro-W3"/>
                <a:sym typeface="HiraKakuPro-W3"/>
              </a:rPr>
              <a:t>40%</a:t>
            </a:r>
            <a:r>
              <a:rPr lang="ja-JP" altLang="en-US" sz="900">
                <a:solidFill>
                  <a:schemeClr val="tx1">
                    <a:lumMod val="85000"/>
                    <a:lumOff val="15000"/>
                  </a:schemeClr>
                </a:solidFill>
                <a:latin typeface="HiraKakuPro-W3"/>
                <a:ea typeface="HiraKakuPro-W3"/>
                <a:cs typeface="HiraKakuPro-W3"/>
                <a:sym typeface="HiraKakuPro-W3"/>
              </a:rPr>
              <a:t>以上、</a:t>
            </a:r>
            <a:r>
              <a:rPr lang="en-US" altLang="ja-JP" sz="900" dirty="0">
                <a:solidFill>
                  <a:schemeClr val="tx1">
                    <a:lumMod val="85000"/>
                    <a:lumOff val="15000"/>
                  </a:schemeClr>
                </a:solidFill>
                <a:latin typeface="HiraKakuPro-W3"/>
                <a:ea typeface="HiraKakuPro-W3"/>
                <a:cs typeface="HiraKakuPro-W3"/>
                <a:sym typeface="HiraKakuPro-W3"/>
              </a:rPr>
              <a:t>CVR3%</a:t>
            </a:r>
            <a:r>
              <a:rPr lang="ja-JP" altLang="en-US" sz="900">
                <a:solidFill>
                  <a:schemeClr val="tx1">
                    <a:lumMod val="85000"/>
                    <a:lumOff val="15000"/>
                  </a:schemeClr>
                </a:solidFill>
                <a:latin typeface="HiraKakuPro-W3"/>
                <a:ea typeface="HiraKakuPro-W3"/>
                <a:cs typeface="HiraKakuPro-W3"/>
                <a:sym typeface="HiraKakuPro-W3"/>
              </a:rPr>
              <a:t>以上</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月</a:t>
            </a:r>
            <a:r>
              <a:rPr lang="en-US" altLang="ja-JP" sz="900" dirty="0">
                <a:solidFill>
                  <a:schemeClr val="tx1">
                    <a:lumMod val="85000"/>
                    <a:lumOff val="15000"/>
                  </a:schemeClr>
                </a:solidFill>
                <a:latin typeface="HiraKakuPro-W3"/>
                <a:ea typeface="HiraKakuPro-W3"/>
                <a:cs typeface="HiraKakuPro-W3"/>
                <a:sym typeface="HiraKakuPro-W3"/>
              </a:rPr>
              <a:t>1</a:t>
            </a:r>
            <a:r>
              <a:rPr lang="ja-JP" altLang="en-US" sz="900">
                <a:solidFill>
                  <a:schemeClr val="tx1">
                    <a:lumMod val="85000"/>
                    <a:lumOff val="15000"/>
                  </a:schemeClr>
                </a:solidFill>
                <a:latin typeface="HiraKakuPro-W3"/>
                <a:ea typeface="HiraKakuPro-W3"/>
                <a:cs typeface="HiraKakuPro-W3"/>
                <a:sym typeface="HiraKakuPro-W3"/>
              </a:rPr>
              <a:t>回フォーム送信</a:t>
            </a:r>
            <a:endParaRPr lang="en-US" altLang="ja-JP" sz="900" dirty="0">
              <a:solidFill>
                <a:schemeClr val="tx1">
                  <a:lumMod val="85000"/>
                  <a:lumOff val="15000"/>
                </a:schemeClr>
              </a:solidFill>
              <a:latin typeface="HiraKakuPro-W3"/>
              <a:ea typeface="HiraKakuPro-W3"/>
              <a:cs typeface="HiraKakuPro-W3"/>
              <a:sym typeface="HiraKakuPro-W3"/>
            </a:endParaRPr>
          </a:p>
        </p:txBody>
      </p:sp>
      <p:sp>
        <p:nvSpPr>
          <p:cNvPr id="13" name="Google Shape;397;p25">
            <a:extLst>
              <a:ext uri="{FF2B5EF4-FFF2-40B4-BE49-F238E27FC236}">
                <a16:creationId xmlns:a16="http://schemas.microsoft.com/office/drawing/2014/main" id="{6C148E87-3FBD-C2D8-FF1E-6D9F45F81D07}"/>
              </a:ext>
            </a:extLst>
          </p:cNvPr>
          <p:cNvSpPr txBox="1"/>
          <p:nvPr/>
        </p:nvSpPr>
        <p:spPr>
          <a:xfrm>
            <a:off x="3697078" y="1599097"/>
            <a:ext cx="2393300" cy="230425"/>
          </a:xfrm>
          <a:prstGeom prst="rect">
            <a:avLst/>
          </a:prstGeom>
          <a:noFill/>
          <a:ln>
            <a:noFill/>
          </a:ln>
        </p:spPr>
        <p:txBody>
          <a:bodyPr spcFirstLastPara="1" wrap="square" lIns="99044" tIns="99044" rIns="99044" bIns="99044" anchor="t" anchorCtr="0">
            <a:noAutofit/>
          </a:bodyPr>
          <a:lstStyle/>
          <a:p>
            <a:r>
              <a:rPr lang="ja" altLang="en-US" sz="1246" b="1" dirty="0">
                <a:solidFill>
                  <a:schemeClr val="lt1"/>
                </a:solidFill>
                <a:latin typeface="HiraKakuPro-W3"/>
                <a:ea typeface="HiraKakuPro-W3"/>
                <a:cs typeface="HiraKakuPro-W3"/>
                <a:sym typeface="HiraKakuPro-W3"/>
              </a:rPr>
              <a:t>プロジェクトマーャー</a:t>
            </a:r>
            <a:endParaRPr sz="1246" b="1" dirty="0">
              <a:solidFill>
                <a:schemeClr val="lt1"/>
              </a:solidFill>
              <a:latin typeface="HiraKakuPro-W3"/>
              <a:ea typeface="HiraKakuPro-W3"/>
              <a:cs typeface="HiraKakuPro-W3"/>
              <a:sym typeface="HiraKakuPro-W3"/>
            </a:endParaRPr>
          </a:p>
        </p:txBody>
      </p:sp>
      <p:sp>
        <p:nvSpPr>
          <p:cNvPr id="21" name="正方形/長方形 20">
            <a:extLst>
              <a:ext uri="{FF2B5EF4-FFF2-40B4-BE49-F238E27FC236}">
                <a16:creationId xmlns:a16="http://schemas.microsoft.com/office/drawing/2014/main" id="{E4DB6C5C-2520-A67D-EB27-C56E92DF0DCF}"/>
              </a:ext>
            </a:extLst>
          </p:cNvPr>
          <p:cNvSpPr/>
          <p:nvPr/>
        </p:nvSpPr>
        <p:spPr>
          <a:xfrm>
            <a:off x="3601582" y="1864176"/>
            <a:ext cx="2431704" cy="1296000"/>
          </a:xfrm>
          <a:prstGeom prst="rect">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ホットリードに対するテレアポ実施</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見込顧客の獲得</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リードナーチャリング</a:t>
            </a:r>
            <a:endParaRPr lang="ja-JP" altLang="en-US" sz="900" dirty="0">
              <a:solidFill>
                <a:schemeClr val="tx1">
                  <a:lumMod val="85000"/>
                  <a:lumOff val="15000"/>
                </a:schemeClr>
              </a:solidFill>
              <a:latin typeface="HiraKakuPro-W3"/>
              <a:ea typeface="HiraKakuPro-W3"/>
              <a:cs typeface="HiraKakuPro-W3"/>
              <a:sym typeface="HiraKakuPro-W3"/>
            </a:endParaRPr>
          </a:p>
        </p:txBody>
      </p:sp>
      <p:sp>
        <p:nvSpPr>
          <p:cNvPr id="23" name="Google Shape;397;p25">
            <a:extLst>
              <a:ext uri="{FF2B5EF4-FFF2-40B4-BE49-F238E27FC236}">
                <a16:creationId xmlns:a16="http://schemas.microsoft.com/office/drawing/2014/main" id="{820BB75C-5F96-45CB-01FA-1D3113EBFD8F}"/>
              </a:ext>
            </a:extLst>
          </p:cNvPr>
          <p:cNvSpPr txBox="1"/>
          <p:nvPr/>
        </p:nvSpPr>
        <p:spPr>
          <a:xfrm>
            <a:off x="6579932" y="1599097"/>
            <a:ext cx="2393300" cy="230425"/>
          </a:xfrm>
          <a:prstGeom prst="rect">
            <a:avLst/>
          </a:prstGeom>
          <a:noFill/>
          <a:ln>
            <a:noFill/>
          </a:ln>
        </p:spPr>
        <p:txBody>
          <a:bodyPr spcFirstLastPara="1" wrap="square" lIns="99044" tIns="99044" rIns="99044" bIns="99044" anchor="t" anchorCtr="0">
            <a:noAutofit/>
          </a:bodyPr>
          <a:lstStyle/>
          <a:p>
            <a:r>
              <a:rPr lang="ja" altLang="en-US" sz="1246" b="1" dirty="0">
                <a:solidFill>
                  <a:schemeClr val="lt1"/>
                </a:solidFill>
                <a:latin typeface="HiraKakuPro-W3"/>
                <a:ea typeface="HiraKakuPro-W3"/>
                <a:cs typeface="HiraKakuPro-W3"/>
                <a:sym typeface="HiraKakuPro-W3"/>
              </a:rPr>
              <a:t>プロジェクトマーャー</a:t>
            </a:r>
            <a:endParaRPr sz="1246" b="1" dirty="0">
              <a:solidFill>
                <a:schemeClr val="lt1"/>
              </a:solidFill>
              <a:latin typeface="HiraKakuPro-W3"/>
              <a:ea typeface="HiraKakuPro-W3"/>
              <a:cs typeface="HiraKakuPro-W3"/>
              <a:sym typeface="HiraKakuPro-W3"/>
            </a:endParaRPr>
          </a:p>
        </p:txBody>
      </p:sp>
      <p:sp>
        <p:nvSpPr>
          <p:cNvPr id="25" name="正方形/長方形 24">
            <a:extLst>
              <a:ext uri="{FF2B5EF4-FFF2-40B4-BE49-F238E27FC236}">
                <a16:creationId xmlns:a16="http://schemas.microsoft.com/office/drawing/2014/main" id="{870DEDA3-41F5-214E-5C2C-5B130AC42BBB}"/>
              </a:ext>
            </a:extLst>
          </p:cNvPr>
          <p:cNvSpPr/>
          <p:nvPr/>
        </p:nvSpPr>
        <p:spPr>
          <a:xfrm>
            <a:off x="6484436" y="1864176"/>
            <a:ext cx="2431704" cy="1296000"/>
          </a:xfrm>
          <a:prstGeom prst="rect">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見込顧客の育成</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資料送付</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課題・検討時期・ニーズヒアリング</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r>
              <a:rPr lang="ja-JP" altLang="en-US" sz="900">
                <a:solidFill>
                  <a:schemeClr val="tx1">
                    <a:lumMod val="85000"/>
                    <a:lumOff val="15000"/>
                  </a:schemeClr>
                </a:solidFill>
                <a:latin typeface="HiraKakuPro-W3"/>
                <a:ea typeface="HiraKakuPro-W3"/>
                <a:cs typeface="HiraKakuPro-W3"/>
                <a:sym typeface="HiraKakuPro-W3"/>
              </a:rPr>
              <a:t>見込顧客の回収</a:t>
            </a:r>
            <a:endParaRPr lang="en-US" altLang="ja-JP" sz="900" dirty="0">
              <a:solidFill>
                <a:schemeClr val="tx1">
                  <a:lumMod val="85000"/>
                  <a:lumOff val="15000"/>
                </a:schemeClr>
              </a:solidFill>
              <a:latin typeface="HiraKakuPro-W3"/>
              <a:ea typeface="HiraKakuPro-W3"/>
              <a:cs typeface="HiraKakuPro-W3"/>
              <a:sym typeface="HiraKakuPro-W3"/>
            </a:endParaRPr>
          </a:p>
          <a:p>
            <a:pPr>
              <a:buClr>
                <a:schemeClr val="dk1"/>
              </a:buClr>
              <a:buSzPts val="1100"/>
            </a:pPr>
            <a:endParaRPr lang="ja-JP" altLang="en-US" sz="900" dirty="0">
              <a:solidFill>
                <a:schemeClr val="tx1">
                  <a:lumMod val="85000"/>
                  <a:lumOff val="15000"/>
                </a:schemeClr>
              </a:solidFill>
              <a:latin typeface="HiraKakuPro-W3"/>
              <a:ea typeface="HiraKakuPro-W3"/>
              <a:cs typeface="HiraKakuPro-W3"/>
              <a:sym typeface="HiraKakuPro-W3"/>
            </a:endParaRPr>
          </a:p>
        </p:txBody>
      </p:sp>
      <p:sp>
        <p:nvSpPr>
          <p:cNvPr id="26" name="右矢印 25">
            <a:extLst>
              <a:ext uri="{FF2B5EF4-FFF2-40B4-BE49-F238E27FC236}">
                <a16:creationId xmlns:a16="http://schemas.microsoft.com/office/drawing/2014/main" id="{B33E2FDE-3FDB-3202-C802-3F8EF36C3088}"/>
              </a:ext>
            </a:extLst>
          </p:cNvPr>
          <p:cNvSpPr/>
          <p:nvPr/>
        </p:nvSpPr>
        <p:spPr>
          <a:xfrm>
            <a:off x="2980871" y="2277000"/>
            <a:ext cx="361222" cy="216000"/>
          </a:xfrm>
          <a:prstGeom prst="rightArrow">
            <a:avLst/>
          </a:prstGeom>
          <a:solidFill>
            <a:srgbClr val="1C8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7" name="右矢印 26">
            <a:extLst>
              <a:ext uri="{FF2B5EF4-FFF2-40B4-BE49-F238E27FC236}">
                <a16:creationId xmlns:a16="http://schemas.microsoft.com/office/drawing/2014/main" id="{096B9D30-F963-273F-D853-D261B2703DD8}"/>
              </a:ext>
            </a:extLst>
          </p:cNvPr>
          <p:cNvSpPr/>
          <p:nvPr/>
        </p:nvSpPr>
        <p:spPr>
          <a:xfrm>
            <a:off x="5859931" y="2277000"/>
            <a:ext cx="361222" cy="216000"/>
          </a:xfrm>
          <a:prstGeom prst="rightArrow">
            <a:avLst/>
          </a:prstGeom>
          <a:solidFill>
            <a:srgbClr val="1C8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4" name="Google Shape;401;p25">
            <a:extLst>
              <a:ext uri="{FF2B5EF4-FFF2-40B4-BE49-F238E27FC236}">
                <a16:creationId xmlns:a16="http://schemas.microsoft.com/office/drawing/2014/main" id="{CD41BDE3-2DD2-D22F-DEF2-1331DE648899}"/>
              </a:ext>
            </a:extLst>
          </p:cNvPr>
          <p:cNvSpPr txBox="1"/>
          <p:nvPr/>
        </p:nvSpPr>
        <p:spPr>
          <a:xfrm>
            <a:off x="6477180" y="1664204"/>
            <a:ext cx="1718456" cy="299325"/>
          </a:xfrm>
          <a:prstGeom prst="rect">
            <a:avLst/>
          </a:prstGeom>
          <a:solidFill>
            <a:srgbClr val="1C8DEE"/>
          </a:solidFill>
          <a:ln>
            <a:noFill/>
          </a:ln>
        </p:spPr>
        <p:txBody>
          <a:bodyPr spcFirstLastPara="1" wrap="square" lIns="99044" tIns="99044" rIns="99044" bIns="99044" anchor="ctr" anchorCtr="0">
            <a:noAutofit/>
          </a:bodyPr>
          <a:lstStyle/>
          <a:p>
            <a:pPr algn="ctr"/>
            <a:r>
              <a:rPr lang="ja-JP" altLang="en-US" sz="900" b="1">
                <a:solidFill>
                  <a:schemeClr val="lt1"/>
                </a:solidFill>
                <a:latin typeface="Meiryo" panose="020B0604030504040204" pitchFamily="34" charset="-128"/>
                <a:ea typeface="Meiryo" panose="020B0604030504040204" pitchFamily="34" charset="-128"/>
                <a:cs typeface="HiraKakuPro-W3"/>
                <a:sym typeface="HiraKakuPro-W3"/>
              </a:rPr>
              <a:t>リード育成</a:t>
            </a:r>
            <a:r>
              <a:rPr lang="en-US" altLang="ja-JP" sz="900" b="1" dirty="0">
                <a:solidFill>
                  <a:schemeClr val="lt1"/>
                </a:solidFill>
                <a:latin typeface="Meiryo" panose="020B0604030504040204" pitchFamily="34" charset="-128"/>
                <a:ea typeface="Meiryo" panose="020B0604030504040204" pitchFamily="34" charset="-128"/>
                <a:cs typeface="HiraKakuPro-W3"/>
                <a:sym typeface="HiraKakuPro-W3"/>
              </a:rPr>
              <a:t>/</a:t>
            </a:r>
            <a:r>
              <a:rPr lang="ja-JP" altLang="en-US" sz="900" b="1">
                <a:solidFill>
                  <a:schemeClr val="lt1"/>
                </a:solidFill>
                <a:latin typeface="Meiryo" panose="020B0604030504040204" pitchFamily="34" charset="-128"/>
                <a:ea typeface="Meiryo" panose="020B0604030504040204" pitchFamily="34" charset="-128"/>
                <a:cs typeface="HiraKakuPro-W3"/>
                <a:sym typeface="HiraKakuPro-W3"/>
              </a:rPr>
              <a:t>獲得</a:t>
            </a:r>
            <a:endParaRPr sz="900" b="1" dirty="0">
              <a:solidFill>
                <a:schemeClr val="lt1"/>
              </a:solidFill>
              <a:latin typeface="Meiryo" panose="020B0604030504040204" pitchFamily="34" charset="-128"/>
              <a:ea typeface="Meiryo" panose="020B0604030504040204" pitchFamily="34" charset="-128"/>
              <a:cs typeface="HiraKakuPro-W3"/>
              <a:sym typeface="HiraKakuPro-W3"/>
            </a:endParaRPr>
          </a:p>
        </p:txBody>
      </p:sp>
      <p:sp>
        <p:nvSpPr>
          <p:cNvPr id="15" name="Google Shape;401;p25">
            <a:extLst>
              <a:ext uri="{FF2B5EF4-FFF2-40B4-BE49-F238E27FC236}">
                <a16:creationId xmlns:a16="http://schemas.microsoft.com/office/drawing/2014/main" id="{F147009F-EA1F-DF44-9788-8CE1C4D9DED9}"/>
              </a:ext>
            </a:extLst>
          </p:cNvPr>
          <p:cNvSpPr txBox="1"/>
          <p:nvPr/>
        </p:nvSpPr>
        <p:spPr>
          <a:xfrm>
            <a:off x="3594326" y="1664204"/>
            <a:ext cx="1718456" cy="299325"/>
          </a:xfrm>
          <a:prstGeom prst="rect">
            <a:avLst/>
          </a:prstGeom>
          <a:solidFill>
            <a:srgbClr val="1C8DEE"/>
          </a:solidFill>
          <a:ln>
            <a:noFill/>
          </a:ln>
        </p:spPr>
        <p:txBody>
          <a:bodyPr spcFirstLastPara="1" wrap="square" lIns="99044" tIns="99044" rIns="99044" bIns="99044" anchor="ctr" anchorCtr="0">
            <a:noAutofit/>
          </a:bodyPr>
          <a:lstStyle/>
          <a:p>
            <a:pPr algn="ctr"/>
            <a:r>
              <a:rPr lang="ja-JP" altLang="en-US" sz="900" b="1">
                <a:solidFill>
                  <a:schemeClr val="lt1"/>
                </a:solidFill>
                <a:latin typeface="Meiryo" panose="020B0604030504040204" pitchFamily="34" charset="-128"/>
                <a:ea typeface="Meiryo" panose="020B0604030504040204" pitchFamily="34" charset="-128"/>
                <a:cs typeface="HiraKakuPro-W3"/>
                <a:sym typeface="HiraKakuPro-W3"/>
              </a:rPr>
              <a:t>アウトバウンドコール</a:t>
            </a:r>
            <a:endParaRPr sz="900" b="1" dirty="0">
              <a:solidFill>
                <a:schemeClr val="lt1"/>
              </a:solidFill>
              <a:latin typeface="Meiryo" panose="020B0604030504040204" pitchFamily="34" charset="-128"/>
              <a:ea typeface="Meiryo" panose="020B0604030504040204" pitchFamily="34" charset="-128"/>
              <a:cs typeface="HiraKakuPro-W3"/>
              <a:sym typeface="HiraKakuPro-W3"/>
            </a:endParaRPr>
          </a:p>
        </p:txBody>
      </p:sp>
      <p:sp>
        <p:nvSpPr>
          <p:cNvPr id="9" name="Google Shape;401;p25">
            <a:extLst>
              <a:ext uri="{FF2B5EF4-FFF2-40B4-BE49-F238E27FC236}">
                <a16:creationId xmlns:a16="http://schemas.microsoft.com/office/drawing/2014/main" id="{6E321EDC-D49E-4538-3DD2-10E0BC91F054}"/>
              </a:ext>
            </a:extLst>
          </p:cNvPr>
          <p:cNvSpPr txBox="1"/>
          <p:nvPr/>
        </p:nvSpPr>
        <p:spPr>
          <a:xfrm>
            <a:off x="710472" y="1664204"/>
            <a:ext cx="1718456" cy="299325"/>
          </a:xfrm>
          <a:prstGeom prst="rect">
            <a:avLst/>
          </a:prstGeom>
          <a:solidFill>
            <a:srgbClr val="1C8DEE"/>
          </a:solidFill>
          <a:ln>
            <a:noFill/>
          </a:ln>
        </p:spPr>
        <p:txBody>
          <a:bodyPr spcFirstLastPara="1" wrap="square" lIns="99044" tIns="99044" rIns="99044" bIns="99044" anchor="ctr" anchorCtr="0">
            <a:noAutofit/>
          </a:bodyPr>
          <a:lstStyle/>
          <a:p>
            <a:pPr algn="ctr"/>
            <a:r>
              <a:rPr lang="ja-JP" altLang="en-US" sz="900" b="1">
                <a:solidFill>
                  <a:schemeClr val="lt1"/>
                </a:solidFill>
                <a:latin typeface="Meiryo" panose="020B0604030504040204" pitchFamily="34" charset="-128"/>
                <a:ea typeface="Meiryo" panose="020B0604030504040204" pitchFamily="34" charset="-128"/>
                <a:cs typeface="HiraKakuPro-W3"/>
                <a:sym typeface="HiraKakuPro-W3"/>
              </a:rPr>
              <a:t>メール送付</a:t>
            </a:r>
            <a:endParaRPr sz="900" b="1" dirty="0">
              <a:solidFill>
                <a:schemeClr val="lt1"/>
              </a:solidFill>
              <a:latin typeface="Meiryo" panose="020B0604030504040204" pitchFamily="34" charset="-128"/>
              <a:ea typeface="Meiryo" panose="020B0604030504040204" pitchFamily="34" charset="-128"/>
              <a:cs typeface="HiraKakuPro-W3"/>
              <a:sym typeface="HiraKakuPro-W3"/>
            </a:endParaRPr>
          </a:p>
        </p:txBody>
      </p:sp>
      <p:sp>
        <p:nvSpPr>
          <p:cNvPr id="29" name="テキスト ボックス 28">
            <a:extLst>
              <a:ext uri="{FF2B5EF4-FFF2-40B4-BE49-F238E27FC236}">
                <a16:creationId xmlns:a16="http://schemas.microsoft.com/office/drawing/2014/main" id="{1429AD27-B748-1B7A-7157-CA31E324BACC}"/>
              </a:ext>
            </a:extLst>
          </p:cNvPr>
          <p:cNvSpPr txBox="1"/>
          <p:nvPr/>
        </p:nvSpPr>
        <p:spPr>
          <a:xfrm>
            <a:off x="710472" y="929738"/>
            <a:ext cx="7224267" cy="405683"/>
          </a:xfrm>
          <a:prstGeom prst="rect">
            <a:avLst/>
          </a:prstGeom>
          <a:noFill/>
        </p:spPr>
        <p:txBody>
          <a:bodyPr wrap="none" lIns="72000" tIns="36000" rIns="72000" bIns="0" rtlCol="0">
            <a:spAutoFit/>
          </a:bodyPr>
          <a:lstStyle/>
          <a:p>
            <a:pPr algn="l"/>
            <a:r>
              <a:rPr kumimoji="1" lang="ja-JP" altLang="en-US" sz="2400" b="1">
                <a:solidFill>
                  <a:srgbClr val="1E9AFF"/>
                </a:solidFill>
                <a:latin typeface="+mj-ea"/>
                <a:ea typeface="+mj-ea"/>
                <a:cs typeface="メイリオ" panose="020B0604030504040204" pitchFamily="50" charset="-128"/>
              </a:rPr>
              <a:t>確度の高い企業に絞りアウトバウンドコールの実施</a:t>
            </a:r>
            <a:endParaRPr kumimoji="1" lang="ja-JP" altLang="en-US" sz="2400" b="1" dirty="0">
              <a:solidFill>
                <a:srgbClr val="1E9AFF"/>
              </a:solidFill>
              <a:latin typeface="+mj-ea"/>
              <a:ea typeface="+mj-ea"/>
              <a:cs typeface="メイリオ" panose="020B0604030504040204" pitchFamily="50" charset="-128"/>
            </a:endParaRPr>
          </a:p>
        </p:txBody>
      </p:sp>
      <p:sp>
        <p:nvSpPr>
          <p:cNvPr id="30" name="テキスト ボックス 29">
            <a:extLst>
              <a:ext uri="{FF2B5EF4-FFF2-40B4-BE49-F238E27FC236}">
                <a16:creationId xmlns:a16="http://schemas.microsoft.com/office/drawing/2014/main" id="{FB7DBF1F-A332-4885-55D0-BE29B9E6C87F}"/>
              </a:ext>
            </a:extLst>
          </p:cNvPr>
          <p:cNvSpPr txBox="1"/>
          <p:nvPr/>
        </p:nvSpPr>
        <p:spPr>
          <a:xfrm>
            <a:off x="745916" y="3696855"/>
            <a:ext cx="7839820" cy="2313898"/>
          </a:xfrm>
          <a:prstGeom prst="rect">
            <a:avLst/>
          </a:prstGeom>
          <a:noFill/>
        </p:spPr>
        <p:txBody>
          <a:bodyPr wrap="none" lIns="72000" tIns="36000" rIns="72000" bIns="0" rtlCol="0">
            <a:spAutoFit/>
          </a:bodyPr>
          <a:lstStyle/>
          <a:p>
            <a:pPr algn="l"/>
            <a:r>
              <a:rPr kumimoji="1" lang="ja-JP" altLang="en-US" sz="2400" b="1" u="sng">
                <a:solidFill>
                  <a:srgbClr val="1E9AFF"/>
                </a:solidFill>
                <a:latin typeface="+mj-ea"/>
                <a:ea typeface="+mj-ea"/>
                <a:cs typeface="メイリオ" panose="020B0604030504040204" pitchFamily="50" charset="-128"/>
              </a:rPr>
              <a:t>お問い合わせフォーム営業＋アウトバウンドコール効果</a:t>
            </a:r>
            <a:endParaRPr kumimoji="1" lang="en-US" altLang="ja-JP" sz="2400" b="1" u="sng" dirty="0">
              <a:solidFill>
                <a:srgbClr val="1E9AFF"/>
              </a:solidFill>
              <a:latin typeface="+mj-ea"/>
              <a:ea typeface="+mj-ea"/>
              <a:cs typeface="メイリオ" panose="020B0604030504040204" pitchFamily="50" charset="-128"/>
            </a:endParaRPr>
          </a:p>
          <a:p>
            <a:pPr algn="l"/>
            <a:endParaRPr kumimoji="1" lang="en-US" altLang="ja-JP" sz="2400" b="1" dirty="0">
              <a:solidFill>
                <a:schemeClr val="tx2"/>
              </a:solidFill>
              <a:latin typeface="+mj-ea"/>
              <a:ea typeface="+mj-ea"/>
              <a:cs typeface="メイリオ" panose="020B0604030504040204" pitchFamily="50" charset="-128"/>
            </a:endParaRPr>
          </a:p>
          <a:p>
            <a:pPr algn="l"/>
            <a:r>
              <a:rPr kumimoji="1" lang="en-US" altLang="ja-JP" sz="1400" b="1" dirty="0">
                <a:solidFill>
                  <a:schemeClr val="tx1">
                    <a:lumMod val="85000"/>
                    <a:lumOff val="15000"/>
                  </a:schemeClr>
                </a:solidFill>
                <a:latin typeface="+mj-ea"/>
                <a:ea typeface="+mj-ea"/>
                <a:cs typeface="メイリオ" panose="020B0604030504040204" pitchFamily="50" charset="-128"/>
              </a:rPr>
              <a:t>①</a:t>
            </a:r>
            <a:r>
              <a:rPr kumimoji="1" lang="ja-JP" altLang="en-US" sz="1400" b="1">
                <a:solidFill>
                  <a:schemeClr val="tx1">
                    <a:lumMod val="85000"/>
                    <a:lumOff val="15000"/>
                  </a:schemeClr>
                </a:solidFill>
                <a:latin typeface="+mj-ea"/>
                <a:ea typeface="+mj-ea"/>
                <a:cs typeface="メイリオ" panose="020B0604030504040204" pitchFamily="50" charset="-128"/>
              </a:rPr>
              <a:t>アポイント率</a:t>
            </a:r>
            <a:r>
              <a:rPr kumimoji="1" lang="en-US" altLang="ja-JP" sz="1400" b="1" dirty="0">
                <a:solidFill>
                  <a:schemeClr val="tx1">
                    <a:lumMod val="85000"/>
                    <a:lumOff val="15000"/>
                  </a:schemeClr>
                </a:solidFill>
                <a:latin typeface="+mj-ea"/>
                <a:ea typeface="+mj-ea"/>
                <a:cs typeface="メイリオ" panose="020B0604030504040204" pitchFamily="50" charset="-128"/>
              </a:rPr>
              <a:t>/</a:t>
            </a:r>
            <a:r>
              <a:rPr kumimoji="1" lang="ja-JP" altLang="en-US" sz="1400" b="1">
                <a:solidFill>
                  <a:schemeClr val="tx1">
                    <a:lumMod val="85000"/>
                    <a:lumOff val="15000"/>
                  </a:schemeClr>
                </a:solidFill>
                <a:latin typeface="+mj-ea"/>
                <a:ea typeface="+mj-ea"/>
                <a:cs typeface="メイリオ" panose="020B0604030504040204" pitchFamily="50" charset="-128"/>
              </a:rPr>
              <a:t>担当者接触率があがる</a:t>
            </a:r>
            <a:endParaRPr kumimoji="1" lang="en-US" altLang="ja-JP" sz="1400" b="1"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1400" b="1"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■架電時の不信感の払拭ができる</a:t>
            </a:r>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■フロントトークのきっかけをつくり、聞く姿勢をもってもらえる</a:t>
            </a:r>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■資料送付依頼に逃げられることを防げる</a:t>
            </a:r>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■受付突破率</a:t>
            </a:r>
            <a:r>
              <a:rPr kumimoji="1" lang="en-US" altLang="ja-JP" sz="900" dirty="0">
                <a:solidFill>
                  <a:schemeClr val="tx1">
                    <a:lumMod val="85000"/>
                    <a:lumOff val="15000"/>
                  </a:schemeClr>
                </a:solidFill>
                <a:latin typeface="+mj-ea"/>
                <a:ea typeface="+mj-ea"/>
                <a:cs typeface="メイリオ" panose="020B0604030504040204" pitchFamily="50" charset="-128"/>
              </a:rPr>
              <a:t>UP / </a:t>
            </a:r>
            <a:r>
              <a:rPr kumimoji="1" lang="ja-JP" altLang="en-US" sz="900">
                <a:solidFill>
                  <a:schemeClr val="tx1">
                    <a:lumMod val="85000"/>
                    <a:lumOff val="15000"/>
                  </a:schemeClr>
                </a:solidFill>
                <a:latin typeface="+mj-ea"/>
                <a:ea typeface="+mj-ea"/>
                <a:cs typeface="メイリオ" panose="020B0604030504040204" pitchFamily="50" charset="-128"/>
              </a:rPr>
              <a:t>担当責任者・代表取締役の取次率</a:t>
            </a:r>
            <a:r>
              <a:rPr kumimoji="1" lang="en-US" altLang="ja-JP" sz="900" dirty="0">
                <a:solidFill>
                  <a:schemeClr val="tx1">
                    <a:lumMod val="85000"/>
                    <a:lumOff val="15000"/>
                  </a:schemeClr>
                </a:solidFill>
                <a:latin typeface="+mj-ea"/>
                <a:ea typeface="+mj-ea"/>
                <a:cs typeface="メイリオ" panose="020B0604030504040204" pitchFamily="50" charset="-128"/>
              </a:rPr>
              <a:t>UP</a:t>
            </a: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p:txBody>
      </p:sp>
      <p:sp>
        <p:nvSpPr>
          <p:cNvPr id="31" name="テキスト ボックス 30">
            <a:extLst>
              <a:ext uri="{FF2B5EF4-FFF2-40B4-BE49-F238E27FC236}">
                <a16:creationId xmlns:a16="http://schemas.microsoft.com/office/drawing/2014/main" id="{76BDB5DF-F0E8-FF5B-8249-A54644A18C2D}"/>
              </a:ext>
            </a:extLst>
          </p:cNvPr>
          <p:cNvSpPr txBox="1"/>
          <p:nvPr/>
        </p:nvSpPr>
        <p:spPr>
          <a:xfrm>
            <a:off x="4775334" y="3696855"/>
            <a:ext cx="4415806" cy="2452398"/>
          </a:xfrm>
          <a:prstGeom prst="rect">
            <a:avLst/>
          </a:prstGeom>
          <a:noFill/>
        </p:spPr>
        <p:txBody>
          <a:bodyPr wrap="none" lIns="72000" tIns="36000" rIns="72000" bIns="0" rtlCol="0">
            <a:spAutoFit/>
          </a:bodyPr>
          <a:lstStyle/>
          <a:p>
            <a:pPr algn="l"/>
            <a:endParaRPr kumimoji="1" lang="en-US" altLang="ja-JP" sz="2400" b="1" dirty="0">
              <a:solidFill>
                <a:schemeClr val="tx2"/>
              </a:solidFill>
              <a:latin typeface="+mj-ea"/>
              <a:ea typeface="+mj-ea"/>
              <a:cs typeface="メイリオ" panose="020B0604030504040204" pitchFamily="50" charset="-128"/>
            </a:endParaRPr>
          </a:p>
          <a:p>
            <a:pPr algn="l"/>
            <a:endParaRPr kumimoji="1" lang="en-US" altLang="ja-JP" sz="2400" b="1" dirty="0">
              <a:solidFill>
                <a:schemeClr val="tx2"/>
              </a:solidFill>
              <a:latin typeface="+mj-ea"/>
              <a:ea typeface="+mj-ea"/>
              <a:cs typeface="メイリオ" panose="020B0604030504040204" pitchFamily="50" charset="-128"/>
            </a:endParaRPr>
          </a:p>
          <a:p>
            <a:pPr algn="l"/>
            <a:r>
              <a:rPr kumimoji="1" lang="en-US" altLang="ja-JP" sz="1400" b="1" dirty="0">
                <a:solidFill>
                  <a:schemeClr val="tx1">
                    <a:lumMod val="85000"/>
                    <a:lumOff val="15000"/>
                  </a:schemeClr>
                </a:solidFill>
                <a:latin typeface="+mj-ea"/>
                <a:ea typeface="+mj-ea"/>
                <a:cs typeface="メイリオ" panose="020B0604030504040204" pitchFamily="50" charset="-128"/>
              </a:rPr>
              <a:t>②</a:t>
            </a:r>
            <a:r>
              <a:rPr kumimoji="1" lang="ja-JP" altLang="en-US" sz="1400" b="1">
                <a:solidFill>
                  <a:schemeClr val="tx1">
                    <a:lumMod val="85000"/>
                    <a:lumOff val="15000"/>
                  </a:schemeClr>
                </a:solidFill>
                <a:latin typeface="+mj-ea"/>
                <a:ea typeface="+mj-ea"/>
                <a:cs typeface="メイリオ" panose="020B0604030504040204" pitchFamily="50" charset="-128"/>
              </a:rPr>
              <a:t>リードの質、温度感があがる</a:t>
            </a:r>
            <a:endParaRPr kumimoji="1" lang="en-US" altLang="ja-JP" sz="1400" b="1"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1400" b="1"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■事前に情報を伝えた上でトーク展開できるため、よりお客様の情報のヒアリング</a:t>
            </a:r>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　掘り下げた内容を突っ込んで話せるため、アポイントの精度</a:t>
            </a:r>
            <a:r>
              <a:rPr kumimoji="1" lang="en-US" altLang="ja-JP" sz="900" dirty="0">
                <a:solidFill>
                  <a:schemeClr val="tx1">
                    <a:lumMod val="85000"/>
                    <a:lumOff val="15000"/>
                  </a:schemeClr>
                </a:solidFill>
                <a:latin typeface="+mj-ea"/>
                <a:ea typeface="+mj-ea"/>
                <a:cs typeface="メイリオ" panose="020B0604030504040204" pitchFamily="50" charset="-128"/>
              </a:rPr>
              <a:t>UP</a:t>
            </a: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r>
              <a:rPr kumimoji="1" lang="ja-JP" altLang="en-US" sz="900">
                <a:solidFill>
                  <a:schemeClr val="tx1">
                    <a:lumMod val="85000"/>
                    <a:lumOff val="15000"/>
                  </a:schemeClr>
                </a:solidFill>
                <a:latin typeface="+mj-ea"/>
                <a:ea typeface="+mj-ea"/>
                <a:cs typeface="メイリオ" panose="020B0604030504040204" pitchFamily="50" charset="-128"/>
              </a:rPr>
              <a:t>■関心度合が高いため、架電時の着電率</a:t>
            </a:r>
            <a:r>
              <a:rPr kumimoji="1" lang="en-US" altLang="ja-JP" sz="900" dirty="0">
                <a:solidFill>
                  <a:schemeClr val="tx1">
                    <a:lumMod val="85000"/>
                    <a:lumOff val="15000"/>
                  </a:schemeClr>
                </a:solidFill>
                <a:latin typeface="+mj-ea"/>
                <a:ea typeface="+mj-ea"/>
                <a:cs typeface="メイリオ" panose="020B0604030504040204" pitchFamily="50" charset="-128"/>
              </a:rPr>
              <a:t>UP</a:t>
            </a: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r>
              <a:rPr kumimoji="1" lang="ja-JP" altLang="en-US" sz="900">
                <a:solidFill>
                  <a:schemeClr val="tx1">
                    <a:lumMod val="85000"/>
                    <a:lumOff val="15000"/>
                  </a:schemeClr>
                </a:solidFill>
                <a:latin typeface="+mj-ea"/>
                <a:ea typeface="+mj-ea"/>
                <a:cs typeface="メイリオ" panose="020B0604030504040204" pitchFamily="50" charset="-128"/>
              </a:rPr>
              <a:t>■ニーズ、目線が合わない事によるアポイントを減らすことができる</a:t>
            </a: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endParaRPr kumimoji="1" lang="en-US" altLang="ja-JP" sz="900" dirty="0">
              <a:solidFill>
                <a:schemeClr val="tx1">
                  <a:lumMod val="85000"/>
                  <a:lumOff val="15000"/>
                </a:schemeClr>
              </a:solidFill>
              <a:latin typeface="+mj-ea"/>
              <a:ea typeface="+mj-ea"/>
              <a:cs typeface="メイリオ" panose="020B0604030504040204" pitchFamily="50" charset="-128"/>
            </a:endParaRPr>
          </a:p>
          <a:p>
            <a:pPr algn="l"/>
            <a:endParaRPr kumimoji="1" lang="ja-JP" altLang="en-US" sz="900" dirty="0">
              <a:solidFill>
                <a:schemeClr val="tx1">
                  <a:lumMod val="85000"/>
                  <a:lumOff val="15000"/>
                </a:schemeClr>
              </a:solidFill>
              <a:latin typeface="+mj-ea"/>
              <a:ea typeface="+mj-ea"/>
              <a:cs typeface="メイリオ" panose="020B0604030504040204" pitchFamily="50" charset="-128"/>
            </a:endParaRPr>
          </a:p>
        </p:txBody>
      </p:sp>
      <p:pic>
        <p:nvPicPr>
          <p:cNvPr id="7" name="図 6">
            <a:extLst>
              <a:ext uri="{FF2B5EF4-FFF2-40B4-BE49-F238E27FC236}">
                <a16:creationId xmlns:a16="http://schemas.microsoft.com/office/drawing/2014/main" id="{A30559F5-81A2-FA32-78BA-15982A86D29E}"/>
              </a:ext>
            </a:extLst>
          </p:cNvPr>
          <p:cNvPicPr>
            <a:picLocks noChangeAspect="1"/>
          </p:cNvPicPr>
          <p:nvPr/>
        </p:nvPicPr>
        <p:blipFill rotWithShape="1">
          <a:blip r:embed="rId2"/>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8F20971C-39B6-8F8E-A168-1176F4EB70AE}"/>
              </a:ext>
            </a:extLst>
          </p:cNvPr>
          <p:cNvSpPr>
            <a:spLocks noGrp="1"/>
          </p:cNvSpPr>
          <p:nvPr>
            <p:ph type="sldNum" sz="quarter" idx="11"/>
          </p:nvPr>
        </p:nvSpPr>
        <p:spPr/>
        <p:txBody>
          <a:bodyPr/>
          <a:lstStyle/>
          <a:p>
            <a:fld id="{274D4693-4A46-46E5-B2F2-4022A49F1990}" type="slidenum">
              <a:rPr lang="en-US" altLang="ja-JP" smtClean="0"/>
              <a:pPr/>
              <a:t>23</a:t>
            </a:fld>
            <a:endParaRPr lang="en-US" altLang="ja-JP" dirty="0"/>
          </a:p>
        </p:txBody>
      </p:sp>
      <p:sp>
        <p:nvSpPr>
          <p:cNvPr id="3" name="テキスト ボックス 2">
            <a:extLst>
              <a:ext uri="{FF2B5EF4-FFF2-40B4-BE49-F238E27FC236}">
                <a16:creationId xmlns:a16="http://schemas.microsoft.com/office/drawing/2014/main" id="{04B04EDD-33A2-882F-AA08-33CFD1873A50}"/>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22920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5">
            <a:extLst>
              <a:ext uri="{FF2B5EF4-FFF2-40B4-BE49-F238E27FC236}">
                <a16:creationId xmlns:a16="http://schemas.microsoft.com/office/drawing/2014/main" id="{55B96688-C0B7-FE77-F871-1E99035FBF6D}"/>
              </a:ext>
            </a:extLst>
          </p:cNvPr>
          <p:cNvSpPr>
            <a:spLocks noGrp="1"/>
          </p:cNvSpPr>
          <p:nvPr>
            <p:ph type="title"/>
          </p:nvPr>
        </p:nvSpPr>
        <p:spPr>
          <a:xfrm>
            <a:off x="702155" y="253813"/>
            <a:ext cx="3242843" cy="446311"/>
          </a:xfrm>
          <a:solidFill>
            <a:schemeClr val="tx1">
              <a:lumMod val="85000"/>
              <a:lumOff val="15000"/>
            </a:schemeClr>
          </a:solidFill>
        </p:spPr>
        <p:txBody>
          <a:bodyPr anchor="ctr">
            <a:normAutofit/>
          </a:bodyPr>
          <a:lstStyle/>
          <a:p>
            <a:pPr marL="0" lvl="0" indent="0" algn="ctr" rtl="0">
              <a:spcBef>
                <a:spcPts val="0"/>
              </a:spcBef>
              <a:spcAft>
                <a:spcPts val="0"/>
              </a:spcAft>
            </a:pPr>
            <a:r>
              <a:rPr lang="ja-JP" altLang="en-US" sz="1200">
                <a:solidFill>
                  <a:schemeClr val="lt1"/>
                </a:solidFill>
                <a:latin typeface="Hiragino Sans W7" panose="020B0400000000000000" pitchFamily="34" charset="-128"/>
                <a:ea typeface="Hiragino Sans W7" panose="020B0400000000000000" pitchFamily="34" charset="-128"/>
              </a:rPr>
              <a:t>営業手法別担当者接触率</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4" name="テキスト ボックス 3">
            <a:extLst>
              <a:ext uri="{FF2B5EF4-FFF2-40B4-BE49-F238E27FC236}">
                <a16:creationId xmlns:a16="http://schemas.microsoft.com/office/drawing/2014/main" id="{D0D609AE-17A6-AEDA-3B28-B3B5D156FD7A}"/>
              </a:ext>
            </a:extLst>
          </p:cNvPr>
          <p:cNvSpPr txBox="1"/>
          <p:nvPr/>
        </p:nvSpPr>
        <p:spPr>
          <a:xfrm>
            <a:off x="702155" y="944685"/>
            <a:ext cx="8492443" cy="459544"/>
          </a:xfrm>
          <a:prstGeom prst="rect">
            <a:avLst/>
          </a:prstGeom>
          <a:noFill/>
        </p:spPr>
        <p:txBody>
          <a:bodyPr wrap="square" lIns="72000" tIns="36000" rIns="72000" bIns="0" rtlCol="0">
            <a:spAutoFit/>
          </a:bodyPr>
          <a:lstStyle/>
          <a:p>
            <a:pPr algn="l">
              <a:lnSpc>
                <a:spcPct val="150000"/>
              </a:lnSpc>
            </a:pPr>
            <a:r>
              <a:rPr kumimoji="1" lang="ja-JP" altLang="en-US" sz="2000" b="1">
                <a:solidFill>
                  <a:srgbClr val="1E9AFF"/>
                </a:solidFill>
                <a:latin typeface="Meiryo" panose="020B0604030504040204" pitchFamily="34" charset="-128"/>
                <a:ea typeface="Meiryo" panose="020B0604030504040204" pitchFamily="34" charset="-128"/>
                <a:cs typeface="メイリオ" panose="020B0604030504040204" pitchFamily="50" charset="-128"/>
              </a:rPr>
              <a:t>フォーム＋コールを併用すると担当者接触率を高めることができます</a:t>
            </a:r>
            <a:endParaRPr kumimoji="1" lang="en-US" altLang="ja-JP" sz="2000" b="1" dirty="0">
              <a:solidFill>
                <a:srgbClr val="1E9AF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15" name="正方形/長方形 14">
            <a:extLst>
              <a:ext uri="{FF2B5EF4-FFF2-40B4-BE49-F238E27FC236}">
                <a16:creationId xmlns:a16="http://schemas.microsoft.com/office/drawing/2014/main" id="{62B6D901-CBCB-EA21-6208-E7F02DEBD86A}"/>
              </a:ext>
            </a:extLst>
          </p:cNvPr>
          <p:cNvSpPr/>
          <p:nvPr/>
        </p:nvSpPr>
        <p:spPr>
          <a:xfrm>
            <a:off x="702156" y="1648791"/>
            <a:ext cx="8714844" cy="1161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460671C7-D504-1D87-0866-A4F89CBB0D46}"/>
              </a:ext>
            </a:extLst>
          </p:cNvPr>
          <p:cNvSpPr txBox="1"/>
          <p:nvPr/>
        </p:nvSpPr>
        <p:spPr>
          <a:xfrm>
            <a:off x="2075345" y="4119303"/>
            <a:ext cx="496464" cy="221018"/>
          </a:xfrm>
          <a:prstGeom prst="rect">
            <a:avLst/>
          </a:prstGeom>
          <a:noFill/>
        </p:spPr>
        <p:txBody>
          <a:bodyPr wrap="none" lIns="72000" tIns="36000" rIns="72000" bIns="0" rtlCol="0">
            <a:spAutoFit/>
          </a:bodyPr>
          <a:lstStyle/>
          <a:p>
            <a:pPr algn="l"/>
            <a:r>
              <a:rPr kumimoji="1" lang="en-US" altLang="ja-JP" sz="1200" dirty="0">
                <a:solidFill>
                  <a:schemeClr val="bg1"/>
                </a:solidFill>
                <a:latin typeface="+mj-ea"/>
                <a:ea typeface="+mj-ea"/>
                <a:cs typeface="メイリオ" panose="020B0604030504040204" pitchFamily="50" charset="-128"/>
              </a:rPr>
              <a:t>12%</a:t>
            </a:r>
            <a:endParaRPr kumimoji="1" lang="ja-JP" altLang="en-US" sz="1200" dirty="0">
              <a:solidFill>
                <a:schemeClr val="bg1"/>
              </a:solidFill>
              <a:latin typeface="+mj-ea"/>
              <a:ea typeface="+mj-ea"/>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780341C7-6799-C241-3D9E-683087D9F3B6}"/>
              </a:ext>
            </a:extLst>
          </p:cNvPr>
          <p:cNvSpPr txBox="1"/>
          <p:nvPr/>
        </p:nvSpPr>
        <p:spPr>
          <a:xfrm>
            <a:off x="7473000" y="3318491"/>
            <a:ext cx="496464" cy="221018"/>
          </a:xfrm>
          <a:prstGeom prst="rect">
            <a:avLst/>
          </a:prstGeom>
          <a:noFill/>
        </p:spPr>
        <p:txBody>
          <a:bodyPr wrap="none" lIns="72000" tIns="36000" rIns="72000" bIns="0" rtlCol="0">
            <a:spAutoFit/>
          </a:bodyPr>
          <a:lstStyle/>
          <a:p>
            <a:pPr algn="l"/>
            <a:r>
              <a:rPr kumimoji="1" lang="en-US" altLang="ja-JP" sz="1200" dirty="0">
                <a:solidFill>
                  <a:schemeClr val="bg1"/>
                </a:solidFill>
                <a:latin typeface="+mj-ea"/>
                <a:ea typeface="+mj-ea"/>
                <a:cs typeface="メイリオ" panose="020B0604030504040204" pitchFamily="50" charset="-128"/>
              </a:rPr>
              <a:t>18%</a:t>
            </a:r>
            <a:endParaRPr kumimoji="1" lang="ja-JP" altLang="en-US" sz="1200" dirty="0">
              <a:solidFill>
                <a:schemeClr val="bg1"/>
              </a:solidFill>
              <a:latin typeface="+mj-ea"/>
              <a:ea typeface="+mj-ea"/>
              <a:cs typeface="メイリオ" panose="020B0604030504040204" pitchFamily="50" charset="-128"/>
            </a:endParaRPr>
          </a:p>
        </p:txBody>
      </p:sp>
      <p:sp>
        <p:nvSpPr>
          <p:cNvPr id="14" name="テキスト ボックス 13">
            <a:extLst>
              <a:ext uri="{FF2B5EF4-FFF2-40B4-BE49-F238E27FC236}">
                <a16:creationId xmlns:a16="http://schemas.microsoft.com/office/drawing/2014/main" id="{33CC5E6A-3DA6-ED07-0D5D-A09687A11B19}"/>
              </a:ext>
            </a:extLst>
          </p:cNvPr>
          <p:cNvSpPr txBox="1"/>
          <p:nvPr/>
        </p:nvSpPr>
        <p:spPr>
          <a:xfrm>
            <a:off x="702156" y="1629000"/>
            <a:ext cx="8714844" cy="967376"/>
          </a:xfrm>
          <a:prstGeom prst="rect">
            <a:avLst/>
          </a:prstGeom>
          <a:noFill/>
          <a:ln>
            <a:noFill/>
            <a:prstDash val="dash"/>
          </a:ln>
        </p:spPr>
        <p:txBody>
          <a:bodyPr wrap="square" lIns="72000" tIns="36000" rIns="72000" bIns="0" rtlCol="0" anchor="ctr">
            <a:spAutoFit/>
          </a:bodyPr>
          <a:lstStyle/>
          <a:p>
            <a:pPr algn="l">
              <a:lnSpc>
                <a:spcPct val="3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コールのみ</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8.0%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40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獲得リード数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4</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p>
          <a:p>
            <a:pPr algn="l">
              <a:lnSpc>
                <a:spcPct val="300000"/>
              </a:lnSpc>
            </a:pP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フォーム＋コール</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　　</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13%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65</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b="1">
                <a:solidFill>
                  <a:srgbClr val="1E9AFF"/>
                </a:solidFill>
                <a:latin typeface="Meiryo" panose="020B0604030504040204" pitchFamily="34" charset="-128"/>
                <a:ea typeface="Meiryo" panose="020B0604030504040204" pitchFamily="34" charset="-128"/>
                <a:cs typeface="メイリオ" panose="020B0604030504040204" pitchFamily="50" charset="-128"/>
              </a:rPr>
              <a:t>獲得リード数</a:t>
            </a:r>
            <a:r>
              <a:rPr kumimoji="1" lang="en-US" altLang="ja-JP" sz="1100" b="1" dirty="0">
                <a:solidFill>
                  <a:srgbClr val="1E9AFF"/>
                </a:solidFill>
                <a:latin typeface="Meiryo" panose="020B0604030504040204" pitchFamily="34" charset="-128"/>
                <a:ea typeface="Meiryo" panose="020B0604030504040204" pitchFamily="34" charset="-128"/>
                <a:cs typeface="メイリオ" panose="020B0604030504040204" pitchFamily="50" charset="-128"/>
              </a:rPr>
              <a:t>6.5</a:t>
            </a:r>
            <a:r>
              <a:rPr kumimoji="1" lang="ja-JP" altLang="en-US" sz="1100" b="1">
                <a:solidFill>
                  <a:srgbClr val="1E9AFF"/>
                </a:solidFill>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b="1" dirty="0">
                <a:solidFill>
                  <a:srgbClr val="1E9AFF"/>
                </a:solidFill>
                <a:latin typeface="Meiryo" panose="020B0604030504040204" pitchFamily="34" charset="-128"/>
                <a:ea typeface="Meiryo" panose="020B0604030504040204" pitchFamily="34" charset="-128"/>
                <a:cs typeface="メイリオ" panose="020B0604030504040204" pitchFamily="50" charset="-128"/>
              </a:rPr>
              <a:t> </a:t>
            </a:r>
          </a:p>
        </p:txBody>
      </p:sp>
      <p:pic>
        <p:nvPicPr>
          <p:cNvPr id="7" name="図 6">
            <a:extLst>
              <a:ext uri="{FF2B5EF4-FFF2-40B4-BE49-F238E27FC236}">
                <a16:creationId xmlns:a16="http://schemas.microsoft.com/office/drawing/2014/main" id="{3F2150D2-620F-52DC-442D-B3D394AC9678}"/>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37B6410E-D17A-B853-0FFB-13816771EADD}"/>
              </a:ext>
            </a:extLst>
          </p:cNvPr>
          <p:cNvSpPr>
            <a:spLocks noGrp="1"/>
          </p:cNvSpPr>
          <p:nvPr>
            <p:ph type="sldNum" sz="quarter" idx="11"/>
          </p:nvPr>
        </p:nvSpPr>
        <p:spPr/>
        <p:txBody>
          <a:bodyPr/>
          <a:lstStyle/>
          <a:p>
            <a:fld id="{274D4693-4A46-46E5-B2F2-4022A49F1990}" type="slidenum">
              <a:rPr lang="en-US" altLang="ja-JP" smtClean="0"/>
              <a:pPr/>
              <a:t>24</a:t>
            </a:fld>
            <a:endParaRPr lang="en-US" altLang="ja-JP" dirty="0"/>
          </a:p>
        </p:txBody>
      </p:sp>
      <p:pic>
        <p:nvPicPr>
          <p:cNvPr id="8" name="図 7" descr="グラフ&#10;&#10;自動的に生成された説明">
            <a:extLst>
              <a:ext uri="{FF2B5EF4-FFF2-40B4-BE49-F238E27FC236}">
                <a16:creationId xmlns:a16="http://schemas.microsoft.com/office/drawing/2014/main" id="{9EF605FA-CBE6-FDB6-D816-AB489F4B8C75}"/>
              </a:ext>
            </a:extLst>
          </p:cNvPr>
          <p:cNvPicPr>
            <a:picLocks noChangeAspect="1"/>
          </p:cNvPicPr>
          <p:nvPr/>
        </p:nvPicPr>
        <p:blipFill>
          <a:blip r:embed="rId4"/>
          <a:stretch>
            <a:fillRect/>
          </a:stretch>
        </p:blipFill>
        <p:spPr>
          <a:xfrm>
            <a:off x="1489108" y="3048586"/>
            <a:ext cx="6918535" cy="3436657"/>
          </a:xfrm>
          <a:prstGeom prst="rect">
            <a:avLst/>
          </a:prstGeom>
        </p:spPr>
      </p:pic>
      <p:sp>
        <p:nvSpPr>
          <p:cNvPr id="3" name="テキスト ボックス 2">
            <a:extLst>
              <a:ext uri="{FF2B5EF4-FFF2-40B4-BE49-F238E27FC236}">
                <a16:creationId xmlns:a16="http://schemas.microsoft.com/office/drawing/2014/main" id="{7EA0AF66-231A-A802-9E3C-68C989BA5485}"/>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616446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DC9DC-F214-D87F-1E7B-2A04F4602C5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53FF1F4-E009-1C61-409F-C112F5854104}"/>
              </a:ext>
            </a:extLst>
          </p:cNvPr>
          <p:cNvSpPr txBox="1"/>
          <p:nvPr/>
        </p:nvSpPr>
        <p:spPr>
          <a:xfrm>
            <a:off x="475183" y="979642"/>
            <a:ext cx="8950909" cy="842341"/>
          </a:xfrm>
          <a:prstGeom prst="rect">
            <a:avLst/>
          </a:prstGeom>
          <a:noFill/>
        </p:spPr>
        <p:txBody>
          <a:bodyPr wrap="square" lIns="72000" tIns="36000" rIns="72000" bIns="0" rtlCol="0">
            <a:spAutoFit/>
          </a:bodyPr>
          <a:lstStyle/>
          <a:p>
            <a:pPr>
              <a:lnSpc>
                <a:spcPct val="150000"/>
              </a:lnSpc>
            </a:pPr>
            <a:r>
              <a:rPr kumimoji="1" lang="ja-JP" altLang="en-US" sz="2000" b="1">
                <a:solidFill>
                  <a:srgbClr val="1E9AFF"/>
                </a:solidFill>
                <a:latin typeface="Meiryo" panose="020B0604030504040204" pitchFamily="34" charset="-128"/>
                <a:ea typeface="Meiryo" panose="020B0604030504040204" pitchFamily="34" charset="-128"/>
                <a:cs typeface="メイリオ" panose="020B0604030504040204" pitchFamily="50" charset="-128"/>
              </a:rPr>
              <a:t>フォーム＋コールを併用すると担当者接触率を高めることができます</a:t>
            </a:r>
            <a:endParaRPr kumimoji="1" lang="en-US" altLang="ja-JP" sz="2000" b="1" dirty="0">
              <a:solidFill>
                <a:srgbClr val="1E9AFF"/>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1400">
                <a:latin typeface="+mj-ea"/>
                <a:cs typeface="メイリオ" panose="020B0604030504040204" pitchFamily="50" charset="-128"/>
              </a:rPr>
              <a:t>より効果的な営業を実現します！</a:t>
            </a:r>
            <a:endParaRPr kumimoji="1" lang="ja-JP" altLang="en-US" sz="1400">
              <a:latin typeface="+mj-ea"/>
              <a:ea typeface="+mj-ea"/>
              <a:cs typeface="メイリオ" panose="020B0604030504040204" pitchFamily="50" charset="-128"/>
            </a:endParaRPr>
          </a:p>
          <a:p>
            <a:pPr algn="l">
              <a:lnSpc>
                <a:spcPct val="150000"/>
              </a:lnSpc>
            </a:pPr>
            <a:endParaRPr kumimoji="1" lang="en-US" altLang="ja-JP" sz="100" dirty="0">
              <a:solidFill>
                <a:srgbClr val="1E9A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2" name="図 1">
            <a:extLst>
              <a:ext uri="{FF2B5EF4-FFF2-40B4-BE49-F238E27FC236}">
                <a16:creationId xmlns:a16="http://schemas.microsoft.com/office/drawing/2014/main" id="{698E86E2-690B-2652-603B-2A685EAA99C3}"/>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1" name="タイトル 5">
            <a:extLst>
              <a:ext uri="{FF2B5EF4-FFF2-40B4-BE49-F238E27FC236}">
                <a16:creationId xmlns:a16="http://schemas.microsoft.com/office/drawing/2014/main" id="{7C4CA48E-FAD9-8238-92D4-9040FE11DE7E}"/>
              </a:ext>
            </a:extLst>
          </p:cNvPr>
          <p:cNvSpPr txBox="1">
            <a:spLocks/>
          </p:cNvSpPr>
          <p:nvPr/>
        </p:nvSpPr>
        <p:spPr>
          <a:xfrm>
            <a:off x="503549" y="350537"/>
            <a:ext cx="2699208" cy="446311"/>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spcBef>
                <a:spcPts val="0"/>
              </a:spcBef>
            </a:pPr>
            <a:r>
              <a:rPr lang="ja-JP" altLang="en-US" sz="1200">
                <a:solidFill>
                  <a:schemeClr val="lt1"/>
                </a:solidFill>
                <a:latin typeface="Hiragino Sans W7" panose="020B0400000000000000" pitchFamily="34" charset="-128"/>
                <a:ea typeface="Hiragino Sans W7" panose="020B0400000000000000" pitchFamily="34" charset="-128"/>
              </a:rPr>
              <a:t>部署直通番号リストの有効性</a:t>
            </a:r>
            <a:endParaRPr lang="ja-JP" altLang="en-US" sz="1200">
              <a:solidFill>
                <a:schemeClr val="bg1"/>
              </a:solidFill>
              <a:latin typeface="Hiragino Sans W7" panose="020B0400000000000000" pitchFamily="34" charset="-128"/>
              <a:ea typeface="Hiragino Sans W7" panose="020B0400000000000000" pitchFamily="34" charset="-128"/>
            </a:endParaRPr>
          </a:p>
        </p:txBody>
      </p:sp>
      <p:sp>
        <p:nvSpPr>
          <p:cNvPr id="7" name="スライド番号プレースホルダー 6">
            <a:extLst>
              <a:ext uri="{FF2B5EF4-FFF2-40B4-BE49-F238E27FC236}">
                <a16:creationId xmlns:a16="http://schemas.microsoft.com/office/drawing/2014/main" id="{D968012F-38E6-7B5F-6DF5-2AB0E46FD279}"/>
              </a:ext>
            </a:extLst>
          </p:cNvPr>
          <p:cNvSpPr>
            <a:spLocks noGrp="1"/>
          </p:cNvSpPr>
          <p:nvPr>
            <p:ph type="sldNum" sz="quarter" idx="11"/>
          </p:nvPr>
        </p:nvSpPr>
        <p:spPr/>
        <p:txBody>
          <a:bodyPr/>
          <a:lstStyle/>
          <a:p>
            <a:fld id="{274D4693-4A46-46E5-B2F2-4022A49F1990}" type="slidenum">
              <a:rPr lang="en-US" altLang="ja-JP" smtClean="0"/>
              <a:pPr/>
              <a:t>25</a:t>
            </a:fld>
            <a:endParaRPr lang="en-US" altLang="ja-JP" dirty="0"/>
          </a:p>
        </p:txBody>
      </p:sp>
      <p:sp>
        <p:nvSpPr>
          <p:cNvPr id="6" name="テキスト ボックス 5">
            <a:extLst>
              <a:ext uri="{FF2B5EF4-FFF2-40B4-BE49-F238E27FC236}">
                <a16:creationId xmlns:a16="http://schemas.microsoft.com/office/drawing/2014/main" id="{141DF81E-6ED2-6778-6494-1DE14580F15B}"/>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 name="正方形/長方形 2">
            <a:extLst>
              <a:ext uri="{FF2B5EF4-FFF2-40B4-BE49-F238E27FC236}">
                <a16:creationId xmlns:a16="http://schemas.microsoft.com/office/drawing/2014/main" id="{23EF7723-1B59-D46A-6F7C-1F350F99B34B}"/>
              </a:ext>
            </a:extLst>
          </p:cNvPr>
          <p:cNvSpPr/>
          <p:nvPr/>
        </p:nvSpPr>
        <p:spPr>
          <a:xfrm>
            <a:off x="479910" y="2219290"/>
            <a:ext cx="4353925" cy="3939252"/>
          </a:xfrm>
          <a:prstGeom prst="rect">
            <a:avLst/>
          </a:prstGeom>
          <a:solidFill>
            <a:schemeClr val="bg1">
              <a:lumMod val="85000"/>
            </a:schemeClr>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643E5FE6-FA87-7250-5D4D-E463E8127CF4}"/>
              </a:ext>
            </a:extLst>
          </p:cNvPr>
          <p:cNvSpPr/>
          <p:nvPr/>
        </p:nvSpPr>
        <p:spPr>
          <a:xfrm>
            <a:off x="5072167" y="2205000"/>
            <a:ext cx="4353925" cy="3939252"/>
          </a:xfrm>
          <a:prstGeom prst="rect">
            <a:avLst/>
          </a:prstGeom>
          <a:solidFill>
            <a:schemeClr val="tx2">
              <a:lumMod val="20000"/>
              <a:lumOff val="80000"/>
            </a:schemeClr>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DD837C8F-45DE-6D1E-94B9-572490CB2FEB}"/>
              </a:ext>
            </a:extLst>
          </p:cNvPr>
          <p:cNvSpPr txBox="1"/>
          <p:nvPr/>
        </p:nvSpPr>
        <p:spPr>
          <a:xfrm>
            <a:off x="2159669" y="2523882"/>
            <a:ext cx="1043088" cy="251795"/>
          </a:xfrm>
          <a:prstGeom prst="rect">
            <a:avLst/>
          </a:prstGeom>
          <a:noFill/>
        </p:spPr>
        <p:txBody>
          <a:bodyPr wrap="none" lIns="72000" tIns="36000" rIns="72000" bIns="0" rtlCol="0">
            <a:spAutoFit/>
          </a:bodyPr>
          <a:lstStyle/>
          <a:p>
            <a:pPr algn="l"/>
            <a:r>
              <a:rPr kumimoji="1" lang="ja-JP" altLang="en-US" sz="1400" b="1">
                <a:latin typeface="+mj-ea"/>
                <a:ea typeface="+mj-ea"/>
                <a:cs typeface="メイリオ" panose="020B0604030504040204" pitchFamily="50" charset="-128"/>
              </a:rPr>
              <a:t>コールのみ</a:t>
            </a:r>
            <a:endParaRPr kumimoji="1" lang="ja-JP" altLang="en-US" sz="1400" b="1" dirty="0">
              <a:latin typeface="+mj-ea"/>
              <a:ea typeface="+mj-ea"/>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5AC15611-5D1B-3ACF-64D2-FC49F0877574}"/>
              </a:ext>
            </a:extLst>
          </p:cNvPr>
          <p:cNvSpPr txBox="1"/>
          <p:nvPr/>
        </p:nvSpPr>
        <p:spPr>
          <a:xfrm>
            <a:off x="6266399" y="2523882"/>
            <a:ext cx="2085040" cy="251795"/>
          </a:xfrm>
          <a:prstGeom prst="rect">
            <a:avLst/>
          </a:prstGeom>
          <a:noFill/>
        </p:spPr>
        <p:txBody>
          <a:bodyPr wrap="none" lIns="72000" tIns="36000" rIns="72000" bIns="0" rtlCol="0">
            <a:spAutoFit/>
          </a:bodyPr>
          <a:lstStyle/>
          <a:p>
            <a:pPr algn="l"/>
            <a:r>
              <a:rPr kumimoji="1" lang="ja-JP" altLang="en-US" sz="1400" b="1">
                <a:latin typeface="+mj-ea"/>
                <a:ea typeface="+mj-ea"/>
                <a:cs typeface="メイリオ" panose="020B0604030504040204" pitchFamily="50" charset="-128"/>
              </a:rPr>
              <a:t>フォーム</a:t>
            </a:r>
            <a:r>
              <a:rPr kumimoji="1" lang="en-US" altLang="ja-JP" sz="1400" b="1" dirty="0">
                <a:latin typeface="+mj-ea"/>
                <a:ea typeface="+mj-ea"/>
                <a:cs typeface="メイリオ" panose="020B0604030504040204" pitchFamily="50" charset="-128"/>
              </a:rPr>
              <a:t>+</a:t>
            </a:r>
            <a:r>
              <a:rPr kumimoji="1" lang="ja-JP" altLang="en-US" sz="1400" b="1">
                <a:latin typeface="+mj-ea"/>
                <a:ea typeface="+mj-ea"/>
                <a:cs typeface="メイリオ" panose="020B0604030504040204" pitchFamily="50" charset="-128"/>
              </a:rPr>
              <a:t>コールの場合</a:t>
            </a:r>
            <a:endParaRPr kumimoji="1" lang="ja-JP" altLang="en-US" sz="1400" b="1" dirty="0">
              <a:latin typeface="+mj-ea"/>
              <a:ea typeface="+mj-ea"/>
              <a:cs typeface="メイリオ" panose="020B0604030504040204" pitchFamily="50" charset="-128"/>
            </a:endParaRPr>
          </a:p>
        </p:txBody>
      </p:sp>
      <p:sp>
        <p:nvSpPr>
          <p:cNvPr id="15" name="テキスト ボックス 14">
            <a:extLst>
              <a:ext uri="{FF2B5EF4-FFF2-40B4-BE49-F238E27FC236}">
                <a16:creationId xmlns:a16="http://schemas.microsoft.com/office/drawing/2014/main" id="{302FF449-40C6-C6E2-8A59-5AEFCAEC4991}"/>
              </a:ext>
            </a:extLst>
          </p:cNvPr>
          <p:cNvSpPr txBox="1"/>
          <p:nvPr/>
        </p:nvSpPr>
        <p:spPr>
          <a:xfrm>
            <a:off x="633000" y="3129524"/>
            <a:ext cx="607071" cy="221018"/>
          </a:xfrm>
          <a:prstGeom prst="rect">
            <a:avLst/>
          </a:prstGeom>
          <a:noFill/>
        </p:spPr>
        <p:txBody>
          <a:bodyPr wrap="none" lIns="72000" tIns="36000" rIns="72000" bIns="0" rtlCol="0">
            <a:spAutoFit/>
          </a:bodyPr>
          <a:lstStyle/>
          <a:p>
            <a:pPr algn="l"/>
            <a:r>
              <a:rPr kumimoji="1" lang="ja-JP" altLang="en-US" sz="1200">
                <a:latin typeface="+mj-ea"/>
                <a:ea typeface="+mj-ea"/>
                <a:cs typeface="メイリオ" panose="020B0604030504040204" pitchFamily="50" charset="-128"/>
              </a:rPr>
              <a:t>接触率</a:t>
            </a:r>
            <a:endParaRPr kumimoji="1" lang="ja-JP" altLang="en-US" sz="1200" dirty="0">
              <a:latin typeface="+mj-ea"/>
              <a:ea typeface="+mj-ea"/>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C723BAB4-BEBD-D0C6-4809-0254C14645C8}"/>
              </a:ext>
            </a:extLst>
          </p:cNvPr>
          <p:cNvSpPr txBox="1"/>
          <p:nvPr/>
        </p:nvSpPr>
        <p:spPr>
          <a:xfrm>
            <a:off x="5241000" y="3129524"/>
            <a:ext cx="607071" cy="221018"/>
          </a:xfrm>
          <a:prstGeom prst="rect">
            <a:avLst/>
          </a:prstGeom>
          <a:noFill/>
        </p:spPr>
        <p:txBody>
          <a:bodyPr wrap="none" lIns="72000" tIns="36000" rIns="72000" bIns="0" rtlCol="0">
            <a:spAutoFit/>
          </a:bodyPr>
          <a:lstStyle/>
          <a:p>
            <a:pPr algn="l"/>
            <a:r>
              <a:rPr kumimoji="1" lang="ja-JP" altLang="en-US" sz="1200">
                <a:latin typeface="+mj-ea"/>
                <a:ea typeface="+mj-ea"/>
                <a:cs typeface="メイリオ" panose="020B0604030504040204" pitchFamily="50" charset="-128"/>
              </a:rPr>
              <a:t>接触率</a:t>
            </a:r>
            <a:endParaRPr kumimoji="1" lang="ja-JP" altLang="en-US" sz="1200" dirty="0">
              <a:latin typeface="+mj-ea"/>
              <a:ea typeface="+mj-ea"/>
              <a:cs typeface="メイリオ" panose="020B0604030504040204" pitchFamily="50" charset="-128"/>
            </a:endParaRPr>
          </a:p>
        </p:txBody>
      </p:sp>
      <p:sp>
        <p:nvSpPr>
          <p:cNvPr id="17" name="角丸四角形 16">
            <a:extLst>
              <a:ext uri="{FF2B5EF4-FFF2-40B4-BE49-F238E27FC236}">
                <a16:creationId xmlns:a16="http://schemas.microsoft.com/office/drawing/2014/main" id="{73FE11B9-0E75-3CCD-D3CA-EA3CF90D5993}"/>
              </a:ext>
            </a:extLst>
          </p:cNvPr>
          <p:cNvSpPr/>
          <p:nvPr/>
        </p:nvSpPr>
        <p:spPr>
          <a:xfrm>
            <a:off x="1393161" y="3051046"/>
            <a:ext cx="3024000" cy="3650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8" name="角丸四角形 17">
            <a:extLst>
              <a:ext uri="{FF2B5EF4-FFF2-40B4-BE49-F238E27FC236}">
                <a16:creationId xmlns:a16="http://schemas.microsoft.com/office/drawing/2014/main" id="{F7392B3C-7A01-9894-20A0-14ACA957319E}"/>
              </a:ext>
            </a:extLst>
          </p:cNvPr>
          <p:cNvSpPr/>
          <p:nvPr/>
        </p:nvSpPr>
        <p:spPr>
          <a:xfrm>
            <a:off x="6016904" y="3051046"/>
            <a:ext cx="3024000" cy="3650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角丸四角形 18">
            <a:extLst>
              <a:ext uri="{FF2B5EF4-FFF2-40B4-BE49-F238E27FC236}">
                <a16:creationId xmlns:a16="http://schemas.microsoft.com/office/drawing/2014/main" id="{D5929F7D-B2EB-49F2-1E08-8D80025923AF}"/>
              </a:ext>
            </a:extLst>
          </p:cNvPr>
          <p:cNvSpPr/>
          <p:nvPr/>
        </p:nvSpPr>
        <p:spPr>
          <a:xfrm>
            <a:off x="1393161" y="3051046"/>
            <a:ext cx="419844" cy="365018"/>
          </a:xfrm>
          <a:prstGeom prst="roundRect">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0" name="角丸四角形 19">
            <a:extLst>
              <a:ext uri="{FF2B5EF4-FFF2-40B4-BE49-F238E27FC236}">
                <a16:creationId xmlns:a16="http://schemas.microsoft.com/office/drawing/2014/main" id="{7CB69F84-AF45-91A5-E10B-0B119D2735D8}"/>
              </a:ext>
            </a:extLst>
          </p:cNvPr>
          <p:cNvSpPr/>
          <p:nvPr/>
        </p:nvSpPr>
        <p:spPr>
          <a:xfrm>
            <a:off x="6016904" y="3057524"/>
            <a:ext cx="823839" cy="365018"/>
          </a:xfrm>
          <a:prstGeom prst="roundRect">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B9BE9704-908E-0541-B87B-F6D78106201B}"/>
              </a:ext>
            </a:extLst>
          </p:cNvPr>
          <p:cNvSpPr txBox="1"/>
          <p:nvPr/>
        </p:nvSpPr>
        <p:spPr>
          <a:xfrm>
            <a:off x="1853153" y="3092268"/>
            <a:ext cx="600337" cy="282573"/>
          </a:xfrm>
          <a:prstGeom prst="rect">
            <a:avLst/>
          </a:prstGeom>
          <a:noFill/>
        </p:spPr>
        <p:txBody>
          <a:bodyPr wrap="square" lIns="72000" tIns="36000" rIns="72000" bIns="0" rtlCol="0">
            <a:spAutoFit/>
          </a:bodyPr>
          <a:lstStyle/>
          <a:p>
            <a:pPr algn="l"/>
            <a:r>
              <a:rPr kumimoji="1" lang="en-US" altLang="ja-JP" sz="1600" dirty="0">
                <a:solidFill>
                  <a:srgbClr val="419FFF"/>
                </a:solidFill>
                <a:latin typeface="+mj-ea"/>
                <a:ea typeface="+mj-ea"/>
                <a:cs typeface="メイリオ" panose="020B0604030504040204" pitchFamily="50" charset="-128"/>
              </a:rPr>
              <a:t>8%</a:t>
            </a:r>
            <a:endParaRPr kumimoji="1" lang="ja-JP" altLang="en-US" sz="1600" dirty="0">
              <a:solidFill>
                <a:srgbClr val="419FFF"/>
              </a:solidFill>
              <a:latin typeface="+mj-ea"/>
              <a:ea typeface="+mj-ea"/>
              <a:cs typeface="メイリオ" panose="020B0604030504040204" pitchFamily="50" charset="-128"/>
            </a:endParaRPr>
          </a:p>
        </p:txBody>
      </p:sp>
      <p:sp>
        <p:nvSpPr>
          <p:cNvPr id="22" name="テキスト ボックス 21">
            <a:extLst>
              <a:ext uri="{FF2B5EF4-FFF2-40B4-BE49-F238E27FC236}">
                <a16:creationId xmlns:a16="http://schemas.microsoft.com/office/drawing/2014/main" id="{0336D8A8-5DEC-2FD2-FDD1-8E731406570E}"/>
              </a:ext>
            </a:extLst>
          </p:cNvPr>
          <p:cNvSpPr txBox="1"/>
          <p:nvPr/>
        </p:nvSpPr>
        <p:spPr>
          <a:xfrm>
            <a:off x="6897000" y="3098746"/>
            <a:ext cx="823839" cy="282573"/>
          </a:xfrm>
          <a:prstGeom prst="rect">
            <a:avLst/>
          </a:prstGeom>
          <a:noFill/>
        </p:spPr>
        <p:txBody>
          <a:bodyPr wrap="square" lIns="72000" tIns="36000" rIns="72000" bIns="0" rtlCol="0">
            <a:spAutoFit/>
          </a:bodyPr>
          <a:lstStyle/>
          <a:p>
            <a:pPr algn="l"/>
            <a:r>
              <a:rPr kumimoji="1" lang="en-US" altLang="ja-JP" sz="1600" dirty="0">
                <a:solidFill>
                  <a:srgbClr val="419FFF"/>
                </a:solidFill>
                <a:latin typeface="+mj-ea"/>
                <a:ea typeface="+mj-ea"/>
                <a:cs typeface="メイリオ" panose="020B0604030504040204" pitchFamily="50" charset="-128"/>
              </a:rPr>
              <a:t>13%</a:t>
            </a:r>
            <a:endParaRPr kumimoji="1" lang="ja-JP" altLang="en-US" sz="1600" dirty="0">
              <a:solidFill>
                <a:srgbClr val="419FFF"/>
              </a:solidFill>
              <a:latin typeface="+mj-ea"/>
              <a:ea typeface="+mj-ea"/>
              <a:cs typeface="メイリオ" panose="020B0604030504040204" pitchFamily="50" charset="-128"/>
            </a:endParaRPr>
          </a:p>
        </p:txBody>
      </p:sp>
      <p:sp>
        <p:nvSpPr>
          <p:cNvPr id="23" name="円/楕円 22">
            <a:extLst>
              <a:ext uri="{FF2B5EF4-FFF2-40B4-BE49-F238E27FC236}">
                <a16:creationId xmlns:a16="http://schemas.microsoft.com/office/drawing/2014/main" id="{0E5D70C4-8120-EFA3-2B48-5293552E107F}"/>
              </a:ext>
            </a:extLst>
          </p:cNvPr>
          <p:cNvSpPr/>
          <p:nvPr/>
        </p:nvSpPr>
        <p:spPr>
          <a:xfrm>
            <a:off x="4593000" y="3794610"/>
            <a:ext cx="720000" cy="665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Hiragino Sans W4" panose="020B0400000000000000" pitchFamily="34" charset="-128"/>
                <a:ea typeface="Hiragino Sans W4" panose="020B0400000000000000" pitchFamily="34" charset="-128"/>
              </a:rPr>
              <a:t>VS</a:t>
            </a:r>
            <a:endParaRPr kumimoji="1" lang="ja-JP" altLang="en-US" b="1" dirty="0">
              <a:latin typeface="Hiragino Sans W4" panose="020B0400000000000000" pitchFamily="34" charset="-128"/>
              <a:ea typeface="Hiragino Sans W4" panose="020B0400000000000000" pitchFamily="34" charset="-128"/>
            </a:endParaRPr>
          </a:p>
        </p:txBody>
      </p:sp>
      <p:sp>
        <p:nvSpPr>
          <p:cNvPr id="24" name="テキスト ボックス 23">
            <a:extLst>
              <a:ext uri="{FF2B5EF4-FFF2-40B4-BE49-F238E27FC236}">
                <a16:creationId xmlns:a16="http://schemas.microsoft.com/office/drawing/2014/main" id="{8D8D1E27-D7ED-2615-5FE8-6F60C8686D1D}"/>
              </a:ext>
            </a:extLst>
          </p:cNvPr>
          <p:cNvSpPr txBox="1"/>
          <p:nvPr/>
        </p:nvSpPr>
        <p:spPr>
          <a:xfrm>
            <a:off x="682746" y="3661642"/>
            <a:ext cx="3830710" cy="671141"/>
          </a:xfrm>
          <a:prstGeom prst="rect">
            <a:avLst/>
          </a:prstGeom>
          <a:noFill/>
        </p:spPr>
        <p:txBody>
          <a:bodyPr wrap="none" lIns="72000" tIns="36000" rIns="72000" bIns="0" rtlCol="0">
            <a:spAutoFit/>
          </a:bodyPr>
          <a:lstStyle/>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8%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40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p>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40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獲得アポ数</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4</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endParaRPr kumimoji="1" lang="ja-JP" altLang="en-US" sz="1100" dirty="0">
              <a:latin typeface="+mj-ea"/>
              <a:ea typeface="+mj-ea"/>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17A59788-59B4-B765-3DC9-8AA95B427253}"/>
              </a:ext>
            </a:extLst>
          </p:cNvPr>
          <p:cNvSpPr txBox="1"/>
          <p:nvPr/>
        </p:nvSpPr>
        <p:spPr>
          <a:xfrm>
            <a:off x="5410108" y="3659732"/>
            <a:ext cx="3931699" cy="671141"/>
          </a:xfrm>
          <a:prstGeom prst="rect">
            <a:avLst/>
          </a:prstGeom>
          <a:noFill/>
        </p:spPr>
        <p:txBody>
          <a:bodyPr wrap="none" lIns="72000" tIns="36000" rIns="72000" bIns="0" rtlCol="0">
            <a:spAutoFit/>
          </a:bodyPr>
          <a:lstStyle/>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（コール）</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500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13%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（接触数）</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65</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 </a:t>
            </a:r>
          </a:p>
          <a:p>
            <a:pPr>
              <a:lnSpc>
                <a:spcPct val="200000"/>
              </a:lnSpc>
            </a:pP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80</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件</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 (</a:t>
            </a:r>
            <a:r>
              <a:rPr kumimoji="1" lang="ja-JP" altLang="en-US" sz="1100">
                <a:latin typeface="Meiryo" panose="020B0604030504040204" pitchFamily="34" charset="-128"/>
                <a:ea typeface="Meiryo" panose="020B0604030504040204" pitchFamily="34" charset="-128"/>
                <a:cs typeface="メイリオ" panose="020B0604030504040204" pitchFamily="50" charset="-128"/>
              </a:rPr>
              <a:t>接触アポ率）</a:t>
            </a:r>
            <a:r>
              <a:rPr kumimoji="1" lang="en-US" altLang="ja-JP" sz="1100" dirty="0">
                <a:latin typeface="Meiryo" panose="020B0604030504040204" pitchFamily="34" charset="-128"/>
                <a:ea typeface="Meiryo" panose="020B0604030504040204" pitchFamily="34" charset="-128"/>
                <a:cs typeface="メイリオ" panose="020B0604030504040204" pitchFamily="50" charset="-128"/>
              </a:rPr>
              <a:t>10% = </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獲得アポ数</a:t>
            </a:r>
            <a:r>
              <a:rPr kumimoji="1" lang="en-US" altLang="ja-JP" sz="1100" b="1" dirty="0">
                <a:latin typeface="Meiryo" panose="020B0604030504040204" pitchFamily="34" charset="-128"/>
                <a:ea typeface="Meiryo" panose="020B0604030504040204" pitchFamily="34" charset="-128"/>
                <a:cs typeface="メイリオ" panose="020B0604030504040204" pitchFamily="50" charset="-128"/>
              </a:rPr>
              <a:t>6.5</a:t>
            </a:r>
            <a:r>
              <a:rPr kumimoji="1" lang="ja-JP" altLang="en-US" sz="1100" b="1">
                <a:latin typeface="Meiryo" panose="020B0604030504040204" pitchFamily="34" charset="-128"/>
                <a:ea typeface="Meiryo" panose="020B0604030504040204" pitchFamily="34" charset="-128"/>
                <a:cs typeface="メイリオ" panose="020B0604030504040204" pitchFamily="50" charset="-128"/>
              </a:rPr>
              <a:t>件</a:t>
            </a:r>
            <a:endParaRPr kumimoji="1" lang="ja-JP" altLang="en-US" sz="1100" b="1" dirty="0">
              <a:latin typeface="+mj-ea"/>
              <a:ea typeface="+mj-ea"/>
              <a:cs typeface="メイリオ" panose="020B0604030504040204" pitchFamily="50" charset="-128"/>
            </a:endParaRPr>
          </a:p>
        </p:txBody>
      </p:sp>
      <p:sp>
        <p:nvSpPr>
          <p:cNvPr id="26" name="角丸四角形 25">
            <a:extLst>
              <a:ext uri="{FF2B5EF4-FFF2-40B4-BE49-F238E27FC236}">
                <a16:creationId xmlns:a16="http://schemas.microsoft.com/office/drawing/2014/main" id="{B85B85D8-B764-02F1-E1C6-66F6C8F51C24}"/>
              </a:ext>
            </a:extLst>
          </p:cNvPr>
          <p:cNvSpPr/>
          <p:nvPr/>
        </p:nvSpPr>
        <p:spPr>
          <a:xfrm>
            <a:off x="1078661" y="457836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40</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7" name="角丸四角形 26">
            <a:extLst>
              <a:ext uri="{FF2B5EF4-FFF2-40B4-BE49-F238E27FC236}">
                <a16:creationId xmlns:a16="http://schemas.microsoft.com/office/drawing/2014/main" id="{EEBAAE71-9BB8-8243-365B-5A0A4D5BDCC1}"/>
              </a:ext>
            </a:extLst>
          </p:cNvPr>
          <p:cNvSpPr/>
          <p:nvPr/>
        </p:nvSpPr>
        <p:spPr>
          <a:xfrm>
            <a:off x="2833948" y="457836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4</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8" name="角丸四角形 27">
            <a:extLst>
              <a:ext uri="{FF2B5EF4-FFF2-40B4-BE49-F238E27FC236}">
                <a16:creationId xmlns:a16="http://schemas.microsoft.com/office/drawing/2014/main" id="{DBB9B145-7DAB-A962-A80B-93B3A3728C5B}"/>
              </a:ext>
            </a:extLst>
          </p:cNvPr>
          <p:cNvSpPr/>
          <p:nvPr/>
        </p:nvSpPr>
        <p:spPr>
          <a:xfrm>
            <a:off x="5676608" y="457454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65</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29" name="角丸四角形 28">
            <a:extLst>
              <a:ext uri="{FF2B5EF4-FFF2-40B4-BE49-F238E27FC236}">
                <a16:creationId xmlns:a16="http://schemas.microsoft.com/office/drawing/2014/main" id="{EB7B4FBE-0272-E026-1F25-098877E973BB}"/>
              </a:ext>
            </a:extLst>
          </p:cNvPr>
          <p:cNvSpPr/>
          <p:nvPr/>
        </p:nvSpPr>
        <p:spPr>
          <a:xfrm>
            <a:off x="7431895" y="4574542"/>
            <a:ext cx="1516955" cy="12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solidFill>
                  <a:srgbClr val="419FFF"/>
                </a:solidFill>
                <a:latin typeface="メイリオ" panose="020B0604030504040204" pitchFamily="50" charset="-128"/>
                <a:ea typeface="メイリオ" panose="020B0604030504040204" pitchFamily="50" charset="-128"/>
              </a:rPr>
              <a:t>6</a:t>
            </a:r>
            <a:r>
              <a:rPr kumimoji="1" lang="ja-JP" altLang="en-US" sz="2000" b="1">
                <a:solidFill>
                  <a:srgbClr val="419FFF"/>
                </a:solidFill>
                <a:latin typeface="メイリオ" panose="020B0604030504040204" pitchFamily="50" charset="-128"/>
                <a:ea typeface="メイリオ" panose="020B0604030504040204" pitchFamily="50" charset="-128"/>
              </a:rPr>
              <a:t>件</a:t>
            </a:r>
            <a:endParaRPr kumimoji="1" lang="ja-JP" altLang="en-US" sz="3600" b="1" dirty="0">
              <a:solidFill>
                <a:srgbClr val="419FFF"/>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1A006C2-B896-4D0D-1C4E-AE0136F5E89A}"/>
              </a:ext>
            </a:extLst>
          </p:cNvPr>
          <p:cNvSpPr txBox="1"/>
          <p:nvPr/>
        </p:nvSpPr>
        <p:spPr>
          <a:xfrm>
            <a:off x="1552838" y="5412739"/>
            <a:ext cx="568599"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接触数</a:t>
            </a:r>
            <a:endParaRPr kumimoji="1" lang="ja-JP" altLang="en-US" sz="1100" dirty="0">
              <a:solidFill>
                <a:srgbClr val="419FFF"/>
              </a:solidFill>
              <a:latin typeface="+mj-ea"/>
              <a:ea typeface="+mj-ea"/>
              <a:cs typeface="メイリオ" panose="020B0604030504040204" pitchFamily="50" charset="-128"/>
            </a:endParaRPr>
          </a:p>
        </p:txBody>
      </p:sp>
      <p:sp>
        <p:nvSpPr>
          <p:cNvPr id="31" name="テキスト ボックス 30">
            <a:extLst>
              <a:ext uri="{FF2B5EF4-FFF2-40B4-BE49-F238E27FC236}">
                <a16:creationId xmlns:a16="http://schemas.microsoft.com/office/drawing/2014/main" id="{9E5BA8F4-BC03-29CF-7BAA-52FC804CA184}"/>
              </a:ext>
            </a:extLst>
          </p:cNvPr>
          <p:cNvSpPr txBox="1"/>
          <p:nvPr/>
        </p:nvSpPr>
        <p:spPr>
          <a:xfrm>
            <a:off x="3101836" y="5412738"/>
            <a:ext cx="991792"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アポイント数</a:t>
            </a:r>
            <a:endParaRPr kumimoji="1" lang="ja-JP" altLang="en-US" sz="1100" dirty="0">
              <a:solidFill>
                <a:srgbClr val="419FFF"/>
              </a:solidFill>
              <a:latin typeface="+mj-ea"/>
              <a:ea typeface="+mj-ea"/>
              <a:cs typeface="メイリオ" panose="020B0604030504040204" pitchFamily="50" charset="-128"/>
            </a:endParaRPr>
          </a:p>
        </p:txBody>
      </p:sp>
      <p:sp>
        <p:nvSpPr>
          <p:cNvPr id="32" name="テキスト ボックス 31">
            <a:extLst>
              <a:ext uri="{FF2B5EF4-FFF2-40B4-BE49-F238E27FC236}">
                <a16:creationId xmlns:a16="http://schemas.microsoft.com/office/drawing/2014/main" id="{8069CC40-604D-3429-136B-B2265156CBF7}"/>
              </a:ext>
            </a:extLst>
          </p:cNvPr>
          <p:cNvSpPr txBox="1"/>
          <p:nvPr/>
        </p:nvSpPr>
        <p:spPr>
          <a:xfrm>
            <a:off x="7699783" y="5408324"/>
            <a:ext cx="991792"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アポイント数</a:t>
            </a:r>
            <a:endParaRPr kumimoji="1" lang="ja-JP" altLang="en-US" sz="1100" dirty="0">
              <a:solidFill>
                <a:srgbClr val="419FFF"/>
              </a:solidFill>
              <a:latin typeface="+mj-ea"/>
              <a:ea typeface="+mj-ea"/>
              <a:cs typeface="メイリオ" panose="020B0604030504040204" pitchFamily="50" charset="-128"/>
            </a:endParaRPr>
          </a:p>
        </p:txBody>
      </p:sp>
      <p:sp>
        <p:nvSpPr>
          <p:cNvPr id="33" name="テキスト ボックス 32">
            <a:extLst>
              <a:ext uri="{FF2B5EF4-FFF2-40B4-BE49-F238E27FC236}">
                <a16:creationId xmlns:a16="http://schemas.microsoft.com/office/drawing/2014/main" id="{4477C83D-C851-78A5-4F42-7C571FC204DA}"/>
              </a:ext>
            </a:extLst>
          </p:cNvPr>
          <p:cNvSpPr txBox="1"/>
          <p:nvPr/>
        </p:nvSpPr>
        <p:spPr>
          <a:xfrm>
            <a:off x="6144523" y="5412737"/>
            <a:ext cx="568599" cy="205629"/>
          </a:xfrm>
          <a:prstGeom prst="rect">
            <a:avLst/>
          </a:prstGeom>
          <a:noFill/>
        </p:spPr>
        <p:txBody>
          <a:bodyPr wrap="none" lIns="72000" tIns="36000" rIns="72000" bIns="0" rtlCol="0">
            <a:spAutoFit/>
          </a:bodyPr>
          <a:lstStyle/>
          <a:p>
            <a:pPr algn="l"/>
            <a:r>
              <a:rPr kumimoji="1" lang="ja-JP" altLang="en-US" sz="1100">
                <a:solidFill>
                  <a:srgbClr val="419FFF"/>
                </a:solidFill>
                <a:latin typeface="+mj-ea"/>
                <a:ea typeface="+mj-ea"/>
                <a:cs typeface="メイリオ" panose="020B0604030504040204" pitchFamily="50" charset="-128"/>
              </a:rPr>
              <a:t>接触数</a:t>
            </a:r>
            <a:endParaRPr kumimoji="1" lang="ja-JP" altLang="en-US" sz="1100" dirty="0">
              <a:solidFill>
                <a:srgbClr val="419FFF"/>
              </a:solidFill>
              <a:latin typeface="+mj-ea"/>
              <a:ea typeface="+mj-ea"/>
              <a:cs typeface="メイリオ" panose="020B0604030504040204" pitchFamily="50" charset="-128"/>
            </a:endParaRPr>
          </a:p>
        </p:txBody>
      </p:sp>
    </p:spTree>
    <p:extLst>
      <p:ext uri="{BB962C8B-B14F-4D97-AF65-F5344CB8AC3E}">
        <p14:creationId xmlns:p14="http://schemas.microsoft.com/office/powerpoint/2010/main" val="57717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C3597A03-97D3-2A12-810A-A4ECDE61EA2F}"/>
              </a:ext>
            </a:extLst>
          </p:cNvPr>
          <p:cNvPicPr>
            <a:picLocks noChangeAspect="1"/>
          </p:cNvPicPr>
          <p:nvPr/>
        </p:nvPicPr>
        <p:blipFill>
          <a:blip r:embed="rId3"/>
          <a:stretch>
            <a:fillRect/>
          </a:stretch>
        </p:blipFill>
        <p:spPr>
          <a:xfrm rot="16200000">
            <a:off x="1524001" y="-1524001"/>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35A2CCF3-B20D-07FD-5D53-BC1FC09020FE}"/>
              </a:ext>
            </a:extLst>
          </p:cNvPr>
          <p:cNvSpPr/>
          <p:nvPr/>
        </p:nvSpPr>
        <p:spPr>
          <a:xfrm>
            <a:off x="921000" y="2753100"/>
            <a:ext cx="8280000" cy="1018244"/>
          </a:xfrm>
          <a:prstGeom prst="rect">
            <a:avLst/>
          </a:prstGeom>
          <a:noFill/>
          <a:ln w="603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E461CF9-E730-B8CD-7E63-DD85BDCEB117}"/>
              </a:ext>
            </a:extLst>
          </p:cNvPr>
          <p:cNvSpPr txBox="1"/>
          <p:nvPr/>
        </p:nvSpPr>
        <p:spPr>
          <a:xfrm>
            <a:off x="921000" y="3059380"/>
            <a:ext cx="8280000" cy="405683"/>
          </a:xfrm>
          <a:prstGeom prst="rect">
            <a:avLst/>
          </a:prstGeom>
          <a:noFill/>
        </p:spPr>
        <p:txBody>
          <a:bodyPr wrap="square" lIns="72000" tIns="36000" rIns="72000" bIns="0" rtlCol="0">
            <a:spAutoFit/>
          </a:bodyPr>
          <a:lstStyle/>
          <a:p>
            <a:pPr algn="ctr"/>
            <a:r>
              <a:rPr kumimoji="1" lang="ja-JP" altLang="en-US" sz="2400" b="1">
                <a:solidFill>
                  <a:schemeClr val="bg1"/>
                </a:solidFill>
                <a:latin typeface="+mj-ea"/>
                <a:ea typeface="+mj-ea"/>
                <a:cs typeface="メイリオ" panose="020B0604030504040204" pitchFamily="50" charset="-128"/>
              </a:rPr>
              <a:t>支援事例</a:t>
            </a:r>
            <a:endParaRPr kumimoji="1" lang="ja-JP" altLang="en-US" sz="2400" b="1" dirty="0">
              <a:solidFill>
                <a:schemeClr val="bg1"/>
              </a:solidFill>
              <a:latin typeface="+mj-ea"/>
              <a:ea typeface="+mj-ea"/>
              <a:cs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F088D866-BE0A-567C-4E27-1D899554E2D8}"/>
              </a:ext>
            </a:extLst>
          </p:cNvPr>
          <p:cNvSpPr>
            <a:spLocks noGrp="1"/>
          </p:cNvSpPr>
          <p:nvPr>
            <p:ph type="sldNum" sz="quarter" idx="11"/>
          </p:nvPr>
        </p:nvSpPr>
        <p:spPr/>
        <p:txBody>
          <a:bodyPr/>
          <a:lstStyle/>
          <a:p>
            <a:fld id="{274D4693-4A46-46E5-B2F2-4022A49F1990}" type="slidenum">
              <a:rPr lang="en-US" altLang="ja-JP" smtClean="0"/>
              <a:pPr/>
              <a:t>26</a:t>
            </a:fld>
            <a:endParaRPr lang="en-US" altLang="ja-JP" dirty="0"/>
          </a:p>
        </p:txBody>
      </p:sp>
      <p:sp>
        <p:nvSpPr>
          <p:cNvPr id="7" name="テキスト ボックス 6">
            <a:extLst>
              <a:ext uri="{FF2B5EF4-FFF2-40B4-BE49-F238E27FC236}">
                <a16:creationId xmlns:a16="http://schemas.microsoft.com/office/drawing/2014/main" id="{98648952-AA83-B4BA-BF83-7A51C6AADB7D}"/>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06631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EE72A88C-561E-FE42-5A13-805DEC30CD5F}"/>
              </a:ext>
            </a:extLst>
          </p:cNvPr>
          <p:cNvPicPr>
            <a:picLocks noChangeAspect="1"/>
          </p:cNvPicPr>
          <p:nvPr/>
        </p:nvPicPr>
        <p:blipFill>
          <a:blip r:embed="rId3"/>
          <a:stretch>
            <a:fillRect/>
          </a:stretch>
        </p:blipFill>
        <p:spPr>
          <a:xfrm rot="16200000">
            <a:off x="1524002" y="-1524001"/>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E6709A3C-2BB3-E5B4-00B8-E778437F963F}"/>
              </a:ext>
            </a:extLst>
          </p:cNvPr>
          <p:cNvSpPr/>
          <p:nvPr/>
        </p:nvSpPr>
        <p:spPr>
          <a:xfrm>
            <a:off x="341392" y="261000"/>
            <a:ext cx="9288000" cy="63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タイトル 5">
            <a:extLst>
              <a:ext uri="{FF2B5EF4-FFF2-40B4-BE49-F238E27FC236}">
                <a16:creationId xmlns:a16="http://schemas.microsoft.com/office/drawing/2014/main" id="{A1886C21-10A7-6DA3-72AE-BC3D05359942}"/>
              </a:ext>
            </a:extLst>
          </p:cNvPr>
          <p:cNvSpPr txBox="1">
            <a:spLocks/>
          </p:cNvSpPr>
          <p:nvPr/>
        </p:nvSpPr>
        <p:spPr>
          <a:xfrm>
            <a:off x="669000" y="549079"/>
            <a:ext cx="1802891" cy="346182"/>
          </a:xfrm>
          <a:prstGeom prst="rect">
            <a:avLst/>
          </a:prstGeom>
          <a:solidFill>
            <a:schemeClr val="tx1">
              <a:lumMod val="85000"/>
              <a:lumOff val="15000"/>
            </a:schemeClr>
          </a:solidFill>
          <a:ln>
            <a:noFill/>
          </a:ln>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200">
                <a:solidFill>
                  <a:schemeClr val="bg1"/>
                </a:solidFill>
                <a:latin typeface="Hiragino Sans W7" panose="020B0400000000000000" pitchFamily="34" charset="-128"/>
                <a:ea typeface="Hiragino Sans W7" panose="020B0400000000000000" pitchFamily="34" charset="-128"/>
              </a:rPr>
              <a:t>支</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援</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実</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績</a:t>
            </a:r>
          </a:p>
        </p:txBody>
      </p:sp>
      <p:sp>
        <p:nvSpPr>
          <p:cNvPr id="5" name="TextBox 4">
            <a:extLst>
              <a:ext uri="{FF2B5EF4-FFF2-40B4-BE49-F238E27FC236}">
                <a16:creationId xmlns:a16="http://schemas.microsoft.com/office/drawing/2014/main" id="{E9EEC734-460B-BDA9-6C2D-676F7F238742}"/>
              </a:ext>
            </a:extLst>
          </p:cNvPr>
          <p:cNvSpPr txBox="1"/>
          <p:nvPr/>
        </p:nvSpPr>
        <p:spPr>
          <a:xfrm>
            <a:off x="748954" y="1053000"/>
            <a:ext cx="8784000" cy="1685077"/>
          </a:xfrm>
          <a:prstGeom prst="rect">
            <a:avLst/>
          </a:prstGeom>
        </p:spPr>
        <p:txBody>
          <a:bodyPr wrap="square" lIns="0" tIns="0" rIns="0" bIns="0" rtlCol="0" anchor="t">
            <a:spAutoFit/>
          </a:bodyPr>
          <a:lstStyle/>
          <a:p>
            <a:pPr>
              <a:lnSpc>
                <a:spcPct val="150000"/>
              </a:lnSpc>
            </a:pPr>
            <a:r>
              <a:rPr lang="ja-JP" altLang="en-US" sz="1800" b="1" u="sng">
                <a:latin typeface="+mj-ea"/>
                <a:ea typeface="+mj-ea"/>
              </a:rPr>
              <a:t>商材</a:t>
            </a:r>
            <a:r>
              <a:rPr lang="en-US" altLang="ja-JP" sz="1800" b="1" u="sng" dirty="0">
                <a:latin typeface="+mj-ea"/>
                <a:ea typeface="+mj-ea"/>
              </a:rPr>
              <a:t> </a:t>
            </a:r>
            <a:r>
              <a:rPr lang="ja-JP" altLang="en-US" sz="1800" b="1" u="sng">
                <a:latin typeface="+mj-ea"/>
                <a:ea typeface="+mj-ea"/>
              </a:rPr>
              <a:t> </a:t>
            </a:r>
            <a:r>
              <a:rPr lang="en-US" altLang="ja-JP" sz="1800" b="1" u="sng" dirty="0">
                <a:latin typeface="+mj-ea"/>
                <a:ea typeface="+mj-ea"/>
              </a:rPr>
              <a:t>:AI</a:t>
            </a:r>
            <a:r>
              <a:rPr lang="ja-JP" altLang="en-US" sz="1800" b="1" u="sng">
                <a:latin typeface="+mj-ea"/>
                <a:ea typeface="+mj-ea"/>
              </a:rPr>
              <a:t>を活用した人材育成ツール</a:t>
            </a:r>
            <a:endParaRPr lang="en-US" altLang="ja-JP" sz="1800" b="1" u="sng" dirty="0">
              <a:latin typeface="+mj-ea"/>
              <a:ea typeface="+mj-ea"/>
            </a:endParaRPr>
          </a:p>
          <a:p>
            <a:pPr>
              <a:lnSpc>
                <a:spcPct val="150000"/>
              </a:lnSpc>
            </a:pPr>
            <a:r>
              <a:rPr lang="ja-JP" altLang="en-US" sz="1100" b="0" i="0">
                <a:solidFill>
                  <a:schemeClr val="tx1">
                    <a:lumMod val="85000"/>
                    <a:lumOff val="15000"/>
                  </a:schemeClr>
                </a:solidFill>
                <a:effectLst/>
                <a:latin typeface="Helvetica Neue" panose="02000503000000020004" pitchFamily="2" charset="0"/>
              </a:rPr>
              <a:t>ターゲット</a:t>
            </a:r>
            <a:r>
              <a:rPr lang="en-US" altLang="ja-JP" sz="1100" b="0" i="0" dirty="0">
                <a:solidFill>
                  <a:schemeClr val="tx1">
                    <a:lumMod val="85000"/>
                    <a:lumOff val="15000"/>
                  </a:schemeClr>
                </a:solidFill>
                <a:effectLst/>
                <a:latin typeface="Helvetica Neue" panose="02000503000000020004" pitchFamily="2" charset="0"/>
              </a:rPr>
              <a:t> </a:t>
            </a:r>
            <a:r>
              <a:rPr lang="ja-JP" altLang="en-US" sz="1100" b="0" i="0">
                <a:solidFill>
                  <a:schemeClr val="tx1">
                    <a:lumMod val="85000"/>
                    <a:lumOff val="15000"/>
                  </a:schemeClr>
                </a:solidFill>
                <a:effectLst/>
                <a:latin typeface="Helvetica Neue" panose="02000503000000020004" pitchFamily="2" charset="0"/>
              </a:rPr>
              <a:t>：</a:t>
            </a:r>
            <a:r>
              <a:rPr lang="ja-JP" altLang="en-US" sz="1100"/>
              <a:t>人事部門</a:t>
            </a:r>
            <a:r>
              <a:rPr lang="en-US" altLang="ja-JP" sz="1100" dirty="0"/>
              <a:t> / </a:t>
            </a:r>
            <a:r>
              <a:rPr lang="ja-JP" altLang="en-US" sz="1100"/>
              <a:t>経営企画</a:t>
            </a:r>
            <a:r>
              <a:rPr lang="en-US" altLang="ja-JP" sz="1100" dirty="0"/>
              <a:t> / </a:t>
            </a:r>
            <a:r>
              <a:rPr lang="ja-JP" altLang="en-US" sz="1100"/>
              <a:t>代表</a:t>
            </a:r>
            <a:endParaRPr lang="en-US" altLang="ja-JP" sz="1100" dirty="0">
              <a:solidFill>
                <a:schemeClr val="tx1">
                  <a:lumMod val="85000"/>
                  <a:lumOff val="15000"/>
                </a:schemeClr>
              </a:solidFill>
              <a:latin typeface="Meiryo" panose="020B0604030504040204" pitchFamily="34" charset="-128"/>
              <a:ea typeface="Meiryo" panose="020B0604030504040204" pitchFamily="34" charset="-128"/>
            </a:endParaRPr>
          </a:p>
          <a:p>
            <a:pPr>
              <a:lnSpc>
                <a:spcPct val="150000"/>
              </a:lnSpc>
            </a:pPr>
            <a:r>
              <a:rPr lang="ja-JP" altLang="en-US" sz="1100" b="0" i="0">
                <a:solidFill>
                  <a:schemeClr val="tx1">
                    <a:lumMod val="85000"/>
                    <a:lumOff val="15000"/>
                  </a:schemeClr>
                </a:solidFill>
                <a:effectLst/>
                <a:latin typeface="Helvetica Neue" panose="02000503000000020004" pitchFamily="2" charset="0"/>
              </a:rPr>
              <a:t>対応内容　</a:t>
            </a:r>
            <a:r>
              <a:rPr lang="en-US" altLang="ja-JP" sz="1100" b="0" i="0" dirty="0">
                <a:solidFill>
                  <a:schemeClr val="tx1">
                    <a:lumMod val="85000"/>
                    <a:lumOff val="15000"/>
                  </a:schemeClr>
                </a:solidFill>
                <a:effectLst/>
                <a:latin typeface="Helvetica Neue" panose="02000503000000020004" pitchFamily="2" charset="0"/>
              </a:rPr>
              <a:t> </a:t>
            </a:r>
            <a:r>
              <a:rPr lang="ja-JP" altLang="en-US" sz="1100" b="0" i="0">
                <a:solidFill>
                  <a:schemeClr val="tx1">
                    <a:lumMod val="85000"/>
                    <a:lumOff val="15000"/>
                  </a:schemeClr>
                </a:solidFill>
                <a:effectLst/>
                <a:latin typeface="Helvetica Neue" panose="02000503000000020004" pitchFamily="2" charset="0"/>
              </a:rPr>
              <a:t>：アウトバウンド（テレアポ）、リスト作成、分析（定性、定量）</a:t>
            </a:r>
            <a:endParaRPr lang="en-US" altLang="ja-JP" sz="1100" b="0" i="0" dirty="0">
              <a:solidFill>
                <a:schemeClr val="tx1">
                  <a:lumMod val="85000"/>
                  <a:lumOff val="15000"/>
                </a:schemeClr>
              </a:solidFill>
              <a:effectLst/>
              <a:latin typeface="Helvetica Neue" panose="02000503000000020004" pitchFamily="2" charset="0"/>
            </a:endParaRPr>
          </a:p>
          <a:p>
            <a:pPr>
              <a:lnSpc>
                <a:spcPct val="150000"/>
              </a:lnSpc>
            </a:pPr>
            <a:r>
              <a:rPr lang="ja-JP" altLang="en-US" sz="1100" b="0" i="0">
                <a:solidFill>
                  <a:schemeClr val="tx1">
                    <a:lumMod val="85000"/>
                    <a:lumOff val="15000"/>
                  </a:schemeClr>
                </a:solidFill>
                <a:effectLst/>
                <a:latin typeface="Helvetica Neue" panose="02000503000000020004" pitchFamily="2" charset="0"/>
              </a:rPr>
              <a:t>架電アポ率</a:t>
            </a:r>
            <a:r>
              <a:rPr lang="en-US" altLang="ja-JP" sz="1100" b="0" i="0" dirty="0">
                <a:solidFill>
                  <a:schemeClr val="tx1">
                    <a:lumMod val="85000"/>
                    <a:lumOff val="15000"/>
                  </a:schemeClr>
                </a:solidFill>
                <a:effectLst/>
                <a:latin typeface="Helvetica Neue" panose="02000503000000020004" pitchFamily="2" charset="0"/>
              </a:rPr>
              <a:t> </a:t>
            </a:r>
            <a:r>
              <a:rPr lang="ja-JP" altLang="en-US" sz="1100" b="0" i="0">
                <a:solidFill>
                  <a:schemeClr val="tx1">
                    <a:lumMod val="85000"/>
                    <a:lumOff val="15000"/>
                  </a:schemeClr>
                </a:solidFill>
                <a:effectLst/>
                <a:latin typeface="Helvetica Neue" panose="02000503000000020004" pitchFamily="2" charset="0"/>
              </a:rPr>
              <a:t>：</a:t>
            </a:r>
            <a:r>
              <a:rPr lang="en-US" altLang="ja-JP" sz="1100" dirty="0">
                <a:solidFill>
                  <a:schemeClr val="tx1">
                    <a:lumMod val="85000"/>
                    <a:lumOff val="15000"/>
                  </a:schemeClr>
                </a:solidFill>
                <a:latin typeface="Helvetica Neue" panose="02000503000000020004" pitchFamily="2" charset="0"/>
              </a:rPr>
              <a:t>2.5</a:t>
            </a:r>
            <a:r>
              <a:rPr lang="en-US" altLang="ja-JP" sz="1100" b="0" i="0" dirty="0">
                <a:solidFill>
                  <a:schemeClr val="tx1">
                    <a:lumMod val="85000"/>
                    <a:lumOff val="15000"/>
                  </a:schemeClr>
                </a:solidFill>
                <a:effectLst/>
                <a:latin typeface="Helvetica Neue" panose="02000503000000020004" pitchFamily="2" charset="0"/>
              </a:rPr>
              <a:t>%</a:t>
            </a:r>
            <a:r>
              <a:rPr lang="ja-JP" altLang="en-US" sz="1100" b="0" i="0">
                <a:solidFill>
                  <a:schemeClr val="tx1">
                    <a:lumMod val="85000"/>
                    <a:lumOff val="15000"/>
                  </a:schemeClr>
                </a:solidFill>
                <a:effectLst/>
                <a:latin typeface="Helvetica Neue" panose="02000503000000020004" pitchFamily="2" charset="0"/>
              </a:rPr>
              <a:t>（アウトバウンド）　</a:t>
            </a:r>
            <a:endParaRPr lang="en-US" altLang="ja-JP" sz="1100" b="0" i="0" dirty="0">
              <a:solidFill>
                <a:schemeClr val="tx1">
                  <a:lumMod val="85000"/>
                  <a:lumOff val="15000"/>
                </a:schemeClr>
              </a:solidFill>
              <a:effectLst/>
              <a:latin typeface="Helvetica Neue" panose="02000503000000020004" pitchFamily="2" charset="0"/>
            </a:endParaRPr>
          </a:p>
          <a:p>
            <a:pPr>
              <a:lnSpc>
                <a:spcPct val="150000"/>
              </a:lnSpc>
            </a:pPr>
            <a:r>
              <a:rPr lang="ja-JP" altLang="en-US" sz="1100">
                <a:solidFill>
                  <a:schemeClr val="tx1">
                    <a:lumMod val="85000"/>
                    <a:lumOff val="15000"/>
                  </a:schemeClr>
                </a:solidFill>
                <a:latin typeface="Helvetica Neue" panose="02000503000000020004" pitchFamily="2" charset="0"/>
              </a:rPr>
              <a:t>アポ数　　</a:t>
            </a:r>
            <a:r>
              <a:rPr lang="en-US" altLang="ja-JP" sz="1100" dirty="0">
                <a:solidFill>
                  <a:schemeClr val="tx1">
                    <a:lumMod val="85000"/>
                    <a:lumOff val="15000"/>
                  </a:schemeClr>
                </a:solidFill>
                <a:latin typeface="Helvetica Neue" panose="02000503000000020004" pitchFamily="2" charset="0"/>
              </a:rPr>
              <a:t> </a:t>
            </a:r>
            <a:r>
              <a:rPr lang="ja-JP" altLang="en-US" sz="1100">
                <a:solidFill>
                  <a:schemeClr val="tx1">
                    <a:lumMod val="85000"/>
                    <a:lumOff val="15000"/>
                  </a:schemeClr>
                </a:solidFill>
                <a:latin typeface="Helvetica Neue" panose="02000503000000020004" pitchFamily="2" charset="0"/>
              </a:rPr>
              <a:t>：</a:t>
            </a:r>
            <a:r>
              <a:rPr lang="en-US" altLang="ja-JP" sz="1100" dirty="0">
                <a:solidFill>
                  <a:schemeClr val="tx1">
                    <a:lumMod val="85000"/>
                    <a:lumOff val="15000"/>
                  </a:schemeClr>
                </a:solidFill>
                <a:latin typeface="Helvetica Neue" panose="02000503000000020004" pitchFamily="2" charset="0"/>
              </a:rPr>
              <a:t>30</a:t>
            </a:r>
            <a:r>
              <a:rPr lang="ja-JP" altLang="en-US" sz="1100">
                <a:solidFill>
                  <a:schemeClr val="tx1">
                    <a:lumMod val="85000"/>
                    <a:lumOff val="15000"/>
                  </a:schemeClr>
                </a:solidFill>
                <a:latin typeface="Helvetica Neue" panose="02000503000000020004" pitchFamily="2" charset="0"/>
              </a:rPr>
              <a:t>件</a:t>
            </a:r>
            <a:r>
              <a:rPr lang="en-US" altLang="ja-JP" sz="1100" dirty="0">
                <a:solidFill>
                  <a:schemeClr val="tx1">
                    <a:lumMod val="85000"/>
                    <a:lumOff val="15000"/>
                  </a:schemeClr>
                </a:solidFill>
                <a:latin typeface="Helvetica Neue" panose="02000503000000020004" pitchFamily="2" charset="0"/>
              </a:rPr>
              <a:t>/</a:t>
            </a:r>
            <a:r>
              <a:rPr lang="ja-JP" altLang="en-US" sz="1100">
                <a:solidFill>
                  <a:schemeClr val="tx1">
                    <a:lumMod val="85000"/>
                    <a:lumOff val="15000"/>
                  </a:schemeClr>
                </a:solidFill>
                <a:latin typeface="Helvetica Neue" panose="02000503000000020004" pitchFamily="2" charset="0"/>
              </a:rPr>
              <a:t>月</a:t>
            </a:r>
            <a:endParaRPr lang="en-US" altLang="ja-JP" sz="1100" b="0" i="0" dirty="0">
              <a:solidFill>
                <a:schemeClr val="tx1">
                  <a:lumMod val="85000"/>
                  <a:lumOff val="15000"/>
                </a:schemeClr>
              </a:solidFill>
              <a:effectLst/>
              <a:latin typeface="Helvetica Neue" panose="02000503000000020004" pitchFamily="2" charset="0"/>
            </a:endParaRPr>
          </a:p>
          <a:p>
            <a:pPr>
              <a:lnSpc>
                <a:spcPct val="150000"/>
              </a:lnSpc>
            </a:pPr>
            <a:endParaRPr lang="en-US" altLang="ja-JP" sz="1200" b="1" dirty="0">
              <a:solidFill>
                <a:schemeClr val="tx1">
                  <a:lumMod val="85000"/>
                  <a:lumOff val="15000"/>
                </a:schemeClr>
              </a:solidFill>
              <a:latin typeface="Meiryo" panose="020B0604030504040204" pitchFamily="34" charset="-128"/>
              <a:ea typeface="Meiryo" panose="020B0604030504040204" pitchFamily="34" charset="-128"/>
            </a:endParaRPr>
          </a:p>
        </p:txBody>
      </p:sp>
      <p:sp>
        <p:nvSpPr>
          <p:cNvPr id="8" name="スライド番号プレースホルダー 7">
            <a:extLst>
              <a:ext uri="{FF2B5EF4-FFF2-40B4-BE49-F238E27FC236}">
                <a16:creationId xmlns:a16="http://schemas.microsoft.com/office/drawing/2014/main" id="{F8F0C83A-4753-1F4E-5BD1-72F67B5F4CF0}"/>
              </a:ext>
            </a:extLst>
          </p:cNvPr>
          <p:cNvSpPr>
            <a:spLocks noGrp="1"/>
          </p:cNvSpPr>
          <p:nvPr>
            <p:ph type="sldNum" sz="quarter" idx="11"/>
          </p:nvPr>
        </p:nvSpPr>
        <p:spPr/>
        <p:txBody>
          <a:bodyPr/>
          <a:lstStyle/>
          <a:p>
            <a:fld id="{274D4693-4A46-46E5-B2F2-4022A49F1990}" type="slidenum">
              <a:rPr lang="en-US" altLang="ja-JP" smtClean="0"/>
              <a:pPr/>
              <a:t>27</a:t>
            </a:fld>
            <a:endParaRPr lang="en-US" altLang="ja-JP" dirty="0"/>
          </a:p>
        </p:txBody>
      </p:sp>
      <p:pic>
        <p:nvPicPr>
          <p:cNvPr id="10" name="図 9" descr="グラフィカル ユーザー インターフェイス&#10;&#10;自動的に生成された説明">
            <a:extLst>
              <a:ext uri="{FF2B5EF4-FFF2-40B4-BE49-F238E27FC236}">
                <a16:creationId xmlns:a16="http://schemas.microsoft.com/office/drawing/2014/main" id="{DDC4BD96-D7F1-93D6-B0CC-37B8766B6634}"/>
              </a:ext>
            </a:extLst>
          </p:cNvPr>
          <p:cNvPicPr>
            <a:picLocks noChangeAspect="1"/>
          </p:cNvPicPr>
          <p:nvPr/>
        </p:nvPicPr>
        <p:blipFill>
          <a:blip r:embed="rId4"/>
          <a:stretch>
            <a:fillRect/>
          </a:stretch>
        </p:blipFill>
        <p:spPr>
          <a:xfrm>
            <a:off x="6824530" y="900334"/>
            <a:ext cx="2459931" cy="1452806"/>
          </a:xfrm>
          <a:prstGeom prst="rect">
            <a:avLst/>
          </a:prstGeom>
        </p:spPr>
      </p:pic>
      <p:sp>
        <p:nvSpPr>
          <p:cNvPr id="9" name="テキスト ボックス 8">
            <a:extLst>
              <a:ext uri="{FF2B5EF4-FFF2-40B4-BE49-F238E27FC236}">
                <a16:creationId xmlns:a16="http://schemas.microsoft.com/office/drawing/2014/main" id="{3EFE3946-DAC9-FC03-345C-0817216850B0}"/>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A89EE181-5C6D-E1FA-1B63-7C7FD26A779D}"/>
              </a:ext>
            </a:extLst>
          </p:cNvPr>
          <p:cNvSpPr/>
          <p:nvPr/>
        </p:nvSpPr>
        <p:spPr>
          <a:xfrm>
            <a:off x="654371" y="2836031"/>
            <a:ext cx="8784000" cy="340878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ja-JP" altLang="en-US" sz="1050">
                <a:solidFill>
                  <a:schemeClr val="tx1"/>
                </a:solidFill>
                <a:latin typeface="Meiryo" panose="020B0604030504040204" pitchFamily="34" charset="-128"/>
                <a:ea typeface="Meiryo" panose="020B0604030504040204" pitchFamily="34" charset="-128"/>
              </a:rPr>
              <a:t>研修の定着・可視化ニーズに特化したアプローチで、アポ率</a:t>
            </a:r>
            <a:r>
              <a:rPr lang="en-US" altLang="ja-JP" sz="1050" dirty="0">
                <a:solidFill>
                  <a:schemeClr val="tx1"/>
                </a:solidFill>
                <a:latin typeface="Meiryo" panose="020B0604030504040204" pitchFamily="34" charset="-128"/>
                <a:ea typeface="Meiryo" panose="020B0604030504040204" pitchFamily="34" charset="-128"/>
              </a:rPr>
              <a:t>2.7%</a:t>
            </a:r>
            <a:r>
              <a:rPr lang="ja-JP" altLang="en-US" sz="1050">
                <a:solidFill>
                  <a:schemeClr val="tx1"/>
                </a:solidFill>
                <a:latin typeface="Meiryo" panose="020B0604030504040204" pitchFamily="34" charset="-128"/>
                <a:ea typeface="Meiryo" panose="020B0604030504040204" pitchFamily="34" charset="-128"/>
              </a:rPr>
              <a:t>・担当者接触率</a:t>
            </a:r>
            <a:r>
              <a:rPr lang="en-US" altLang="ja-JP" sz="1050" dirty="0">
                <a:solidFill>
                  <a:schemeClr val="tx1"/>
                </a:solidFill>
                <a:latin typeface="Meiryo" panose="020B0604030504040204" pitchFamily="34" charset="-128"/>
                <a:ea typeface="Meiryo" panose="020B0604030504040204" pitchFamily="34" charset="-128"/>
              </a:rPr>
              <a:t>18%</a:t>
            </a:r>
            <a:r>
              <a:rPr lang="ja-JP" altLang="en-US" sz="1050">
                <a:solidFill>
                  <a:schemeClr val="tx1"/>
                </a:solidFill>
                <a:latin typeface="Meiryo" panose="020B0604030504040204" pitchFamily="34" charset="-128"/>
                <a:ea typeface="Meiryo" panose="020B0604030504040204" pitchFamily="34" charset="-128"/>
              </a:rPr>
              <a:t>を実現</a:t>
            </a:r>
            <a:endParaRPr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endParaRPr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lang="en-US" altLang="ja-JP" sz="1050" dirty="0">
                <a:solidFill>
                  <a:schemeClr val="tx1"/>
                </a:solidFill>
                <a:latin typeface="Meiryo" panose="020B0604030504040204" pitchFamily="34" charset="-128"/>
                <a:ea typeface="Meiryo" panose="020B0604030504040204" pitchFamily="34" charset="-128"/>
              </a:rPr>
              <a:t>【</a:t>
            </a:r>
            <a:r>
              <a:rPr lang="ja-JP" altLang="en-US" sz="1050">
                <a:solidFill>
                  <a:schemeClr val="tx1"/>
                </a:solidFill>
                <a:latin typeface="Meiryo" panose="020B0604030504040204" pitchFamily="34" charset="-128"/>
                <a:ea typeface="Meiryo" panose="020B0604030504040204" pitchFamily="34" charset="-128"/>
              </a:rPr>
              <a:t>主な施策</a:t>
            </a:r>
            <a:r>
              <a:rPr lang="en-US" altLang="ja-JP" sz="1050" dirty="0">
                <a:solidFill>
                  <a:schemeClr val="tx1"/>
                </a:solidFill>
                <a:latin typeface="Meiryo" panose="020B0604030504040204" pitchFamily="34" charset="-128"/>
                <a:ea typeface="Meiryo" panose="020B0604030504040204" pitchFamily="34" charset="-128"/>
              </a:rPr>
              <a:t>】</a:t>
            </a:r>
          </a:p>
          <a:p>
            <a:pPr>
              <a:lnSpc>
                <a:spcPct val="150000"/>
              </a:lnSpc>
            </a:pPr>
            <a:r>
              <a:rPr lang="ja-JP" altLang="en-US" sz="1050">
                <a:solidFill>
                  <a:schemeClr val="tx1"/>
                </a:solidFill>
                <a:latin typeface="Meiryo" panose="020B0604030504040204" pitchFamily="34" charset="-128"/>
                <a:ea typeface="Meiryo" panose="020B0604030504040204" pitchFamily="34" charset="-128"/>
              </a:rPr>
              <a:t>定量、定性分析に基づき、顧客ニーズを分析し、ターゲットの選定と訴求が刺さりやすい内容を可視化。</a:t>
            </a:r>
            <a:endParaRPr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endParaRPr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lang="en-US" altLang="ja-JP" sz="1050" dirty="0">
                <a:solidFill>
                  <a:schemeClr val="tx1"/>
                </a:solidFill>
                <a:latin typeface="Meiryo" panose="020B0604030504040204" pitchFamily="34" charset="-128"/>
                <a:ea typeface="Meiryo" panose="020B0604030504040204" pitchFamily="34" charset="-128"/>
              </a:rPr>
              <a:t>① </a:t>
            </a:r>
            <a:r>
              <a:rPr lang="ja-JP" altLang="en-US" sz="1050">
                <a:solidFill>
                  <a:schemeClr val="tx1"/>
                </a:solidFill>
                <a:latin typeface="Meiryo" panose="020B0604030504040204" pitchFamily="34" charset="-128"/>
                <a:ea typeface="Meiryo" panose="020B0604030504040204" pitchFamily="34" charset="-128"/>
              </a:rPr>
              <a:t>定着・可視化に特化したテーマ訴求</a:t>
            </a:r>
          </a:p>
          <a:p>
            <a:pPr>
              <a:lnSpc>
                <a:spcPct val="150000"/>
              </a:lnSpc>
            </a:pPr>
            <a:r>
              <a:rPr lang="ja-JP" altLang="en-US" sz="1050">
                <a:solidFill>
                  <a:schemeClr val="tx1"/>
                </a:solidFill>
                <a:latin typeface="Meiryo" panose="020B0604030504040204" pitchFamily="34" charset="-128"/>
                <a:ea typeface="Meiryo" panose="020B0604030504040204" pitchFamily="34" charset="-128"/>
              </a:rPr>
              <a:t>「定着しない研修」「効果測定ができない」といった現場の定番課題に焦点を絞り、</a:t>
            </a:r>
            <a:r>
              <a:rPr lang="en-US" altLang="ja-JP" sz="1050" dirty="0">
                <a:solidFill>
                  <a:schemeClr val="tx1"/>
                </a:solidFill>
                <a:latin typeface="Meiryo" panose="020B0604030504040204" pitchFamily="34" charset="-128"/>
                <a:ea typeface="Meiryo" panose="020B0604030504040204" pitchFamily="34" charset="-128"/>
              </a:rPr>
              <a:t>AI</a:t>
            </a:r>
            <a:r>
              <a:rPr lang="ja-JP" altLang="en-US" sz="1050">
                <a:solidFill>
                  <a:schemeClr val="tx1"/>
                </a:solidFill>
                <a:latin typeface="Meiryo" panose="020B0604030504040204" pitchFamily="34" charset="-128"/>
                <a:ea typeface="Meiryo" panose="020B0604030504040204" pitchFamily="34" charset="-128"/>
              </a:rPr>
              <a:t>活用による振り返り・フォロー支援を明確化。抽象的な「生成</a:t>
            </a:r>
            <a:r>
              <a:rPr lang="en-US" altLang="ja-JP" sz="1050" dirty="0">
                <a:solidFill>
                  <a:schemeClr val="tx1"/>
                </a:solidFill>
                <a:latin typeface="Meiryo" panose="020B0604030504040204" pitchFamily="34" charset="-128"/>
                <a:ea typeface="Meiryo" panose="020B0604030504040204" pitchFamily="34" charset="-128"/>
              </a:rPr>
              <a:t>AI</a:t>
            </a:r>
            <a:r>
              <a:rPr lang="ja-JP" altLang="en-US" sz="1050">
                <a:solidFill>
                  <a:schemeClr val="tx1"/>
                </a:solidFill>
                <a:latin typeface="Meiryo" panose="020B0604030504040204" pitchFamily="34" charset="-128"/>
                <a:ea typeface="Meiryo" panose="020B0604030504040204" pitchFamily="34" charset="-128"/>
              </a:rPr>
              <a:t>」ではなく、定着・可視化型、研修業務負担削減に合わせて個別のスクリプトで訴求。</a:t>
            </a:r>
          </a:p>
          <a:p>
            <a:pPr>
              <a:lnSpc>
                <a:spcPct val="150000"/>
              </a:lnSpc>
            </a:pPr>
            <a:endParaRPr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lang="en-US" altLang="ja-JP" sz="1050" dirty="0">
                <a:solidFill>
                  <a:schemeClr val="tx1"/>
                </a:solidFill>
                <a:latin typeface="Meiryo" panose="020B0604030504040204" pitchFamily="34" charset="-128"/>
                <a:ea typeface="Meiryo" panose="020B0604030504040204" pitchFamily="34" charset="-128"/>
              </a:rPr>
              <a:t>② </a:t>
            </a:r>
            <a:r>
              <a:rPr lang="ja-JP" altLang="en-US" sz="1050">
                <a:solidFill>
                  <a:schemeClr val="tx1"/>
                </a:solidFill>
                <a:latin typeface="Meiryo" panose="020B0604030504040204" pitchFamily="34" charset="-128"/>
                <a:ea typeface="Meiryo" panose="020B0604030504040204" pitchFamily="34" charset="-128"/>
              </a:rPr>
              <a:t>質の高いセグメント戦略</a:t>
            </a:r>
          </a:p>
          <a:p>
            <a:pPr>
              <a:lnSpc>
                <a:spcPct val="150000"/>
              </a:lnSpc>
            </a:pPr>
            <a:r>
              <a:rPr lang="ja-JP" altLang="en-US" sz="1050">
                <a:solidFill>
                  <a:schemeClr val="tx1"/>
                </a:solidFill>
                <a:latin typeface="Meiryo" panose="020B0604030504040204" pitchFamily="34" charset="-128"/>
                <a:ea typeface="Meiryo" panose="020B0604030504040204" pitchFamily="34" charset="-128"/>
              </a:rPr>
              <a:t>部署直通番号リストでアプローチ実施。</a:t>
            </a:r>
          </a:p>
          <a:p>
            <a:pPr>
              <a:lnSpc>
                <a:spcPct val="150000"/>
              </a:lnSpc>
            </a:pPr>
            <a:r>
              <a:rPr lang="ja-JP" altLang="en-US" sz="1050">
                <a:solidFill>
                  <a:schemeClr val="tx1"/>
                </a:solidFill>
                <a:latin typeface="Meiryo" panose="020B0604030504040204" pitchFamily="34" charset="-128"/>
                <a:ea typeface="Meiryo" panose="020B0604030504040204" pitchFamily="34" charset="-128"/>
              </a:rPr>
              <a:t>さらに、研修実施頻度、</a:t>
            </a:r>
            <a:r>
              <a:rPr lang="en-US" altLang="ja-JP" sz="1050" dirty="0">
                <a:solidFill>
                  <a:schemeClr val="tx1"/>
                </a:solidFill>
                <a:latin typeface="Meiryo" panose="020B0604030504040204" pitchFamily="34" charset="-128"/>
                <a:ea typeface="Meiryo" panose="020B0604030504040204" pitchFamily="34" charset="-128"/>
              </a:rPr>
              <a:t>AI</a:t>
            </a:r>
            <a:r>
              <a:rPr lang="ja-JP" altLang="en-US" sz="1050">
                <a:solidFill>
                  <a:schemeClr val="tx1"/>
                </a:solidFill>
                <a:latin typeface="Meiryo" panose="020B0604030504040204" pitchFamily="34" charset="-128"/>
                <a:ea typeface="Meiryo" panose="020B0604030504040204" pitchFamily="34" charset="-128"/>
              </a:rPr>
              <a:t>検討段階、外部講師有無、業種（製造／金融／小売／物流など）別に優先順位をつけ、アプローチ実施。</a:t>
            </a:r>
          </a:p>
          <a:p>
            <a:pPr>
              <a:lnSpc>
                <a:spcPct val="150000"/>
              </a:lnSpc>
            </a:pPr>
            <a:r>
              <a:rPr lang="ja-JP" altLang="en-US" sz="1050">
                <a:solidFill>
                  <a:schemeClr val="tx1"/>
                </a:solidFill>
                <a:latin typeface="Meiryo" panose="020B0604030504040204" pitchFamily="34" charset="-128"/>
                <a:ea typeface="Meiryo" panose="020B0604030504040204" pitchFamily="34" charset="-128"/>
              </a:rPr>
              <a:t>アウトバウンドの相性がよい業種を優先し、担当者接触率</a:t>
            </a:r>
            <a:r>
              <a:rPr lang="en-US" altLang="ja-JP" sz="1050" dirty="0">
                <a:solidFill>
                  <a:schemeClr val="tx1"/>
                </a:solidFill>
                <a:latin typeface="Meiryo" panose="020B0604030504040204" pitchFamily="34" charset="-128"/>
                <a:ea typeface="Meiryo" panose="020B0604030504040204" pitchFamily="34" charset="-128"/>
              </a:rPr>
              <a:t>18%</a:t>
            </a:r>
            <a:r>
              <a:rPr lang="ja-JP" altLang="en-US" sz="1050">
                <a:solidFill>
                  <a:schemeClr val="tx1"/>
                </a:solidFill>
                <a:latin typeface="Meiryo" panose="020B0604030504040204" pitchFamily="34" charset="-128"/>
                <a:ea typeface="Meiryo" panose="020B0604030504040204" pitchFamily="34" charset="-128"/>
              </a:rPr>
              <a:t>、アポ率</a:t>
            </a:r>
            <a:r>
              <a:rPr lang="en-US" altLang="ja-JP" sz="1050" dirty="0">
                <a:solidFill>
                  <a:schemeClr val="tx1"/>
                </a:solidFill>
                <a:latin typeface="Meiryo" panose="020B0604030504040204" pitchFamily="34" charset="-128"/>
                <a:ea typeface="Meiryo" panose="020B0604030504040204" pitchFamily="34" charset="-128"/>
              </a:rPr>
              <a:t>2.5%</a:t>
            </a:r>
            <a:r>
              <a:rPr lang="ja-JP" altLang="en-US" sz="1050">
                <a:solidFill>
                  <a:schemeClr val="tx1"/>
                </a:solidFill>
                <a:latin typeface="Meiryo" panose="020B0604030504040204" pitchFamily="34" charset="-128"/>
                <a:ea typeface="Meiryo" panose="020B0604030504040204" pitchFamily="34" charset="-128"/>
              </a:rPr>
              <a:t>を達成。</a:t>
            </a:r>
            <a:endParaRPr lang="en-US" altLang="ja-JP" sz="1050" dirty="0">
              <a:solidFill>
                <a:schemeClr val="tx1"/>
              </a:solidFill>
              <a:latin typeface="Meiryo" panose="020B0604030504040204" pitchFamily="34" charset="-128"/>
              <a:ea typeface="Meiryo" panose="020B0604030504040204" pitchFamily="34" charset="-128"/>
            </a:endParaRPr>
          </a:p>
          <a:p>
            <a:pPr algn="l">
              <a:lnSpc>
                <a:spcPct val="150000"/>
              </a:lnSpc>
            </a:pPr>
            <a:endParaRPr lang="en-US" altLang="ja-JP" sz="800" u="sng" dirty="0">
              <a:solidFill>
                <a:schemeClr val="tx1"/>
              </a:solidFill>
              <a:latin typeface="Meiryo" panose="020B0604030504040204" pitchFamily="34" charset="-128"/>
              <a:ea typeface="Meiryo" panose="020B0604030504040204" pitchFamily="34" charset="-128"/>
            </a:endParaRPr>
          </a:p>
          <a:p>
            <a:pPr algn="l">
              <a:lnSpc>
                <a:spcPct val="150000"/>
              </a:lnSpc>
            </a:pPr>
            <a:r>
              <a:rPr lang="ja-JP" altLang="en-US" sz="800">
                <a:solidFill>
                  <a:schemeClr val="tx1"/>
                </a:solidFill>
                <a:latin typeface="Meiryo" panose="020B0604030504040204" pitchFamily="34" charset="-128"/>
                <a:ea typeface="Meiryo" panose="020B0604030504040204" pitchFamily="34" charset="-128"/>
              </a:rPr>
              <a:t>　　　</a:t>
            </a:r>
            <a:r>
              <a:rPr lang="en-US" altLang="ja-JP" sz="800" dirty="0">
                <a:solidFill>
                  <a:schemeClr val="tx1"/>
                </a:solidFill>
                <a:latin typeface="Meiryo" panose="020B0604030504040204" pitchFamily="34" charset="-128"/>
                <a:ea typeface="Meiryo" panose="020B0604030504040204" pitchFamily="34" charset="-128"/>
              </a:rPr>
              <a:t>  </a:t>
            </a:r>
            <a:r>
              <a:rPr lang="ja-JP" altLang="en-US" sz="800">
                <a:solidFill>
                  <a:schemeClr val="tx1"/>
                </a:solidFill>
                <a:latin typeface="Meiryo" panose="020B0604030504040204" pitchFamily="34" charset="-128"/>
                <a:ea typeface="Meiryo" panose="020B0604030504040204" pitchFamily="34" charset="-128"/>
              </a:rPr>
              <a:t>　　</a:t>
            </a:r>
            <a:r>
              <a:rPr lang="en-US" altLang="ja-JP" sz="800" dirty="0">
                <a:solidFill>
                  <a:schemeClr val="tx1"/>
                </a:solidFill>
                <a:latin typeface="Meiryo" panose="020B0604030504040204" pitchFamily="34" charset="-128"/>
                <a:ea typeface="Meiryo" panose="020B0604030504040204" pitchFamily="34" charset="-128"/>
              </a:rPr>
              <a:t>  </a:t>
            </a:r>
            <a:r>
              <a:rPr lang="ja-JP" altLang="en-US" sz="800">
                <a:solidFill>
                  <a:schemeClr val="tx1"/>
                </a:solidFill>
                <a:latin typeface="Meiryo" panose="020B0604030504040204" pitchFamily="34" charset="-128"/>
                <a:ea typeface="Meiryo" panose="020B0604030504040204" pitchFamily="34" charset="-128"/>
              </a:rPr>
              <a:t>　</a:t>
            </a:r>
            <a:endParaRPr lang="en-US" altLang="ja-JP" sz="800"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22213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スキー, 斜面, 丘, 男 が含まれている画像&#10;&#10;自動的に生成された説明">
            <a:extLst>
              <a:ext uri="{FF2B5EF4-FFF2-40B4-BE49-F238E27FC236}">
                <a16:creationId xmlns:a16="http://schemas.microsoft.com/office/drawing/2014/main" id="{9FE01F37-E796-B1EA-3122-00E187091AFD}"/>
              </a:ext>
            </a:extLst>
          </p:cNvPr>
          <p:cNvPicPr>
            <a:picLocks noChangeAspect="1"/>
          </p:cNvPicPr>
          <p:nvPr/>
        </p:nvPicPr>
        <p:blipFill>
          <a:blip r:embed="rId3"/>
          <a:stretch>
            <a:fillRect/>
          </a:stretch>
        </p:blipFill>
        <p:spPr>
          <a:xfrm>
            <a:off x="0" y="-8530"/>
            <a:ext cx="9905999" cy="6858000"/>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E6709A3C-2BB3-E5B4-00B8-E778437F963F}"/>
              </a:ext>
            </a:extLst>
          </p:cNvPr>
          <p:cNvSpPr/>
          <p:nvPr/>
        </p:nvSpPr>
        <p:spPr>
          <a:xfrm>
            <a:off x="308999" y="252470"/>
            <a:ext cx="9288000" cy="63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タイトル 5">
            <a:extLst>
              <a:ext uri="{FF2B5EF4-FFF2-40B4-BE49-F238E27FC236}">
                <a16:creationId xmlns:a16="http://schemas.microsoft.com/office/drawing/2014/main" id="{A1886C21-10A7-6DA3-72AE-BC3D05359942}"/>
              </a:ext>
            </a:extLst>
          </p:cNvPr>
          <p:cNvSpPr txBox="1">
            <a:spLocks/>
          </p:cNvSpPr>
          <p:nvPr/>
        </p:nvSpPr>
        <p:spPr>
          <a:xfrm>
            <a:off x="669000" y="549079"/>
            <a:ext cx="1802891" cy="346182"/>
          </a:xfrm>
          <a:prstGeom prst="rect">
            <a:avLst/>
          </a:prstGeom>
          <a:solidFill>
            <a:schemeClr val="tx1">
              <a:lumMod val="85000"/>
              <a:lumOff val="15000"/>
            </a:schemeClr>
          </a:solidFill>
          <a:ln>
            <a:noFill/>
          </a:ln>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200">
                <a:solidFill>
                  <a:schemeClr val="bg1"/>
                </a:solidFill>
                <a:latin typeface="Hiragino Sans W7" panose="020B0400000000000000" pitchFamily="34" charset="-128"/>
                <a:ea typeface="Hiragino Sans W7" panose="020B0400000000000000" pitchFamily="34" charset="-128"/>
              </a:rPr>
              <a:t>支</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援</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実</a:t>
            </a:r>
            <a:r>
              <a:rPr lang="en-US" altLang="ja-JP" sz="1200" dirty="0">
                <a:solidFill>
                  <a:schemeClr val="bg1"/>
                </a:solidFill>
                <a:latin typeface="Hiragino Sans W7" panose="020B0400000000000000" pitchFamily="34" charset="-128"/>
                <a:ea typeface="Hiragino Sans W7" panose="020B0400000000000000" pitchFamily="34" charset="-128"/>
              </a:rPr>
              <a:t> </a:t>
            </a:r>
            <a:r>
              <a:rPr lang="ja-JP" altLang="en-US" sz="1200">
                <a:solidFill>
                  <a:schemeClr val="bg1"/>
                </a:solidFill>
                <a:latin typeface="Hiragino Sans W7" panose="020B0400000000000000" pitchFamily="34" charset="-128"/>
                <a:ea typeface="Hiragino Sans W7" panose="020B0400000000000000" pitchFamily="34" charset="-128"/>
              </a:rPr>
              <a:t>績</a:t>
            </a:r>
          </a:p>
        </p:txBody>
      </p:sp>
      <p:sp>
        <p:nvSpPr>
          <p:cNvPr id="5" name="テキスト ボックス 4">
            <a:extLst>
              <a:ext uri="{FF2B5EF4-FFF2-40B4-BE49-F238E27FC236}">
                <a16:creationId xmlns:a16="http://schemas.microsoft.com/office/drawing/2014/main" id="{C87B8908-5790-D250-8906-B1E8484E9403}"/>
              </a:ext>
            </a:extLst>
          </p:cNvPr>
          <p:cNvSpPr txBox="1"/>
          <p:nvPr/>
        </p:nvSpPr>
        <p:spPr>
          <a:xfrm>
            <a:off x="278611" y="6597556"/>
            <a:ext cx="1534394"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2023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C6D19365-8CB1-EE71-08E9-12D184C35B5A}"/>
              </a:ext>
            </a:extLst>
          </p:cNvPr>
          <p:cNvSpPr txBox="1"/>
          <p:nvPr/>
        </p:nvSpPr>
        <p:spPr>
          <a:xfrm>
            <a:off x="8357752" y="6597000"/>
            <a:ext cx="1282723" cy="215444"/>
          </a:xfrm>
          <a:prstGeom prst="rect">
            <a:avLst/>
          </a:prstGeom>
          <a:noFill/>
          <a:ln>
            <a:noFill/>
          </a:ln>
        </p:spPr>
        <p:txBody>
          <a:bodyPr wrap="none" rtlCol="0">
            <a:spAutoFit/>
          </a:bodyPr>
          <a:lstStyle/>
          <a:p>
            <a:r>
              <a:rPr kumimoji="1" lang="en-US" altLang="ja-JP" sz="800" b="1" dirty="0">
                <a:solidFill>
                  <a:schemeClr val="bg1"/>
                </a:solidFill>
                <a:latin typeface="Hiragino Sans W6" panose="020B0400000000000000" pitchFamily="34" charset="-128"/>
                <a:ea typeface="Hiragino Sans W6" panose="020B0400000000000000" pitchFamily="34" charset="-128"/>
              </a:rPr>
              <a:t>Strictly Confidential</a:t>
            </a:r>
            <a:endParaRPr kumimoji="1" lang="ja-JP" altLang="en-US" sz="800" b="1">
              <a:solidFill>
                <a:schemeClr val="bg1"/>
              </a:solidFill>
              <a:latin typeface="Hiragino Sans W6" panose="020B0400000000000000" pitchFamily="34" charset="-128"/>
              <a:ea typeface="Hiragino Sans W6" panose="020B0400000000000000" pitchFamily="34" charset="-128"/>
            </a:endParaRPr>
          </a:p>
        </p:txBody>
      </p:sp>
      <p:sp>
        <p:nvSpPr>
          <p:cNvPr id="4" name="TextBox 4">
            <a:extLst>
              <a:ext uri="{FF2B5EF4-FFF2-40B4-BE49-F238E27FC236}">
                <a16:creationId xmlns:a16="http://schemas.microsoft.com/office/drawing/2014/main" id="{127C889C-694F-D41B-5AB1-DFFF73226E9F}"/>
              </a:ext>
            </a:extLst>
          </p:cNvPr>
          <p:cNvSpPr txBox="1"/>
          <p:nvPr/>
        </p:nvSpPr>
        <p:spPr>
          <a:xfrm>
            <a:off x="669000" y="1033056"/>
            <a:ext cx="8784000" cy="2010166"/>
          </a:xfrm>
          <a:prstGeom prst="rect">
            <a:avLst/>
          </a:prstGeom>
        </p:spPr>
        <p:txBody>
          <a:bodyPr wrap="square" lIns="0" tIns="0" rIns="0" bIns="0" rtlCol="0" anchor="t">
            <a:spAutoFit/>
          </a:bodyPr>
          <a:lstStyle/>
          <a:p>
            <a:pPr>
              <a:lnSpc>
                <a:spcPct val="150000"/>
              </a:lnSpc>
            </a:pPr>
            <a:r>
              <a:rPr lang="ja-JP" altLang="en-US" sz="2400" b="1">
                <a:latin typeface="Meiryo" panose="020B0604030504040204" pitchFamily="34" charset="-128"/>
                <a:ea typeface="Meiryo" panose="020B0604030504040204" pitchFamily="34" charset="-128"/>
              </a:rPr>
              <a:t>商材</a:t>
            </a:r>
            <a:r>
              <a:rPr lang="en-US" altLang="ja-JP" sz="2400" b="1" dirty="0">
                <a:latin typeface="Meiryo" panose="020B0604030504040204" pitchFamily="34" charset="-128"/>
                <a:ea typeface="Meiryo" panose="020B0604030504040204" pitchFamily="34" charset="-128"/>
              </a:rPr>
              <a:t> : </a:t>
            </a:r>
            <a:r>
              <a:rPr lang="ja-JP" altLang="en-US" sz="2400" b="1">
                <a:latin typeface="Meiryo" panose="020B0604030504040204" pitchFamily="34" charset="-128"/>
                <a:ea typeface="Meiryo" panose="020B0604030504040204" pitchFamily="34" charset="-128"/>
              </a:rPr>
              <a:t>購買業務効率化システム（</a:t>
            </a:r>
            <a:r>
              <a:rPr lang="en-US" altLang="ja-JP" sz="2400" b="1" dirty="0">
                <a:latin typeface="Meiryo" panose="020B0604030504040204" pitchFamily="34" charset="-128"/>
                <a:ea typeface="Meiryo" panose="020B0604030504040204" pitchFamily="34" charset="-128"/>
              </a:rPr>
              <a:t>SaaS)</a:t>
            </a:r>
          </a:p>
          <a:p>
            <a:pPr>
              <a:lnSpc>
                <a:spcPct val="150000"/>
              </a:lnSpc>
            </a:pPr>
            <a:r>
              <a:rPr lang="ja-JP" altLang="en-US" sz="1200">
                <a:latin typeface="Meiryo" panose="020B0604030504040204" pitchFamily="34" charset="-128"/>
                <a:ea typeface="Meiryo" panose="020B0604030504040204" pitchFamily="34" charset="-128"/>
              </a:rPr>
              <a:t>購買、調達の見積業務、交渉履歴など効率化</a:t>
            </a:r>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データ活用</a:t>
            </a:r>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属人化の改善サービス</a:t>
            </a:r>
            <a:endParaRPr lang="en-US" altLang="ja-JP" sz="1200" dirty="0">
              <a:latin typeface="Meiryo" panose="020B0604030504040204" pitchFamily="34" charset="-128"/>
              <a:ea typeface="Meiryo" panose="020B0604030504040204" pitchFamily="34" charset="-128"/>
            </a:endParaRPr>
          </a:p>
          <a:p>
            <a:pPr>
              <a:lnSpc>
                <a:spcPct val="150000"/>
              </a:lnSpc>
            </a:pPr>
            <a:endParaRPr lang="en-US" altLang="ja-JP" sz="800" dirty="0">
              <a:latin typeface="Meiryo" panose="020B0604030504040204" pitchFamily="34" charset="-128"/>
              <a:ea typeface="Meiryo" panose="020B0604030504040204" pitchFamily="34" charset="-128"/>
            </a:endParaRPr>
          </a:p>
          <a:p>
            <a:pPr algn="l">
              <a:lnSpc>
                <a:spcPct val="150000"/>
              </a:lnSpc>
            </a:pPr>
            <a:r>
              <a:rPr lang="ja-JP" altLang="en-US" sz="1100">
                <a:solidFill>
                  <a:srgbClr val="1C8DEE"/>
                </a:solidFill>
                <a:latin typeface="Meiryo" panose="020B0604030504040204" pitchFamily="34" charset="-128"/>
                <a:ea typeface="Meiryo" panose="020B0604030504040204" pitchFamily="34" charset="-128"/>
              </a:rPr>
              <a:t>稼働時間</a:t>
            </a:r>
            <a:r>
              <a:rPr lang="en-US" altLang="ja-JP" sz="1100" dirty="0">
                <a:solidFill>
                  <a:srgbClr val="1C8DEE"/>
                </a:solidFill>
                <a:latin typeface="Meiryo" panose="020B0604030504040204" pitchFamily="34" charset="-128"/>
                <a:ea typeface="Meiryo" panose="020B0604030504040204" pitchFamily="34" charset="-128"/>
              </a:rPr>
              <a:t>80h</a:t>
            </a:r>
            <a:r>
              <a:rPr lang="ja-JP" altLang="en-US" sz="1100">
                <a:solidFill>
                  <a:srgbClr val="1C8DEE"/>
                </a:solidFill>
                <a:latin typeface="Meiryo" panose="020B0604030504040204" pitchFamily="34" charset="-128"/>
                <a:ea typeface="Meiryo" panose="020B0604030504040204" pitchFamily="34" charset="-128"/>
              </a:rPr>
              <a:t>（内訳）：テレアポ、追客、リードナーチャリング、</a:t>
            </a:r>
            <a:r>
              <a:rPr lang="ja-JP" altLang="en-US" sz="1100" b="0" i="0">
                <a:solidFill>
                  <a:srgbClr val="1C8DEE"/>
                </a:solidFill>
                <a:effectLst/>
                <a:latin typeface="Helvetica Neue" panose="02000503000000020004" pitchFamily="2" charset="0"/>
              </a:rPr>
              <a:t>分析（定性、定量）</a:t>
            </a:r>
            <a:endParaRPr lang="en-US" altLang="ja-JP" sz="1100" dirty="0">
              <a:solidFill>
                <a:srgbClr val="1C8DEE"/>
              </a:solidFill>
              <a:latin typeface="Meiryo" panose="020B0604030504040204" pitchFamily="34" charset="-128"/>
              <a:ea typeface="Meiryo" panose="020B0604030504040204" pitchFamily="34" charset="-128"/>
            </a:endParaRPr>
          </a:p>
          <a:p>
            <a:pPr algn="l">
              <a:lnSpc>
                <a:spcPct val="150000"/>
              </a:lnSpc>
            </a:pPr>
            <a:r>
              <a:rPr lang="ja-JP" altLang="en-US" sz="1100">
                <a:solidFill>
                  <a:srgbClr val="1C8DEE"/>
                </a:solidFill>
                <a:latin typeface="Meiryo" panose="020B0604030504040204" pitchFamily="34" charset="-128"/>
                <a:ea typeface="Meiryo" panose="020B0604030504040204" pitchFamily="34" charset="-128"/>
              </a:rPr>
              <a:t>ターゲット　　　　　：製造（鉄鋼、産業機械、自動車、電子部品、非鉄、建機）</a:t>
            </a:r>
            <a:endParaRPr lang="en-US" altLang="ja-JP" sz="1100" dirty="0">
              <a:solidFill>
                <a:srgbClr val="1C8DEE"/>
              </a:solidFill>
              <a:latin typeface="Meiryo" panose="020B0604030504040204" pitchFamily="34" charset="-128"/>
              <a:ea typeface="Meiryo" panose="020B0604030504040204" pitchFamily="34" charset="-128"/>
            </a:endParaRPr>
          </a:p>
          <a:p>
            <a:pPr algn="l">
              <a:lnSpc>
                <a:spcPct val="150000"/>
              </a:lnSpc>
            </a:pPr>
            <a:r>
              <a:rPr lang="ja-JP" altLang="en-US" sz="1100">
                <a:solidFill>
                  <a:srgbClr val="1C8DEE"/>
                </a:solidFill>
                <a:latin typeface="Meiryo" panose="020B0604030504040204" pitchFamily="34" charset="-128"/>
                <a:ea typeface="Meiryo" panose="020B0604030504040204" pitchFamily="34" charset="-128"/>
              </a:rPr>
              <a:t>窓口　　　　　　　　：購買、調達の決裁者</a:t>
            </a:r>
            <a:endParaRPr lang="en-US" altLang="ja-JP" sz="1100" dirty="0">
              <a:solidFill>
                <a:srgbClr val="1C8DEE"/>
              </a:solidFill>
              <a:latin typeface="Meiryo" panose="020B0604030504040204" pitchFamily="34" charset="-128"/>
              <a:ea typeface="Meiryo" panose="020B0604030504040204" pitchFamily="34" charset="-128"/>
            </a:endParaRPr>
          </a:p>
          <a:p>
            <a:pPr algn="l">
              <a:lnSpc>
                <a:spcPct val="150000"/>
              </a:lnSpc>
            </a:pPr>
            <a:r>
              <a:rPr lang="ja-JP" altLang="en-US" sz="1100">
                <a:solidFill>
                  <a:srgbClr val="1C8DEE"/>
                </a:solidFill>
                <a:latin typeface="Meiryo" panose="020B0604030504040204" pitchFamily="34" charset="-128"/>
                <a:ea typeface="Meiryo" panose="020B0604030504040204" pitchFamily="34" charset="-128"/>
              </a:rPr>
              <a:t>平均架電アポ率　　　：</a:t>
            </a:r>
            <a:r>
              <a:rPr lang="en-US" altLang="ja-JP" sz="1100" dirty="0">
                <a:solidFill>
                  <a:srgbClr val="1C8DEE"/>
                </a:solidFill>
                <a:latin typeface="Meiryo" panose="020B0604030504040204" pitchFamily="34" charset="-128"/>
                <a:ea typeface="Meiryo" panose="020B0604030504040204" pitchFamily="34" charset="-128"/>
              </a:rPr>
              <a:t>1.5%</a:t>
            </a:r>
          </a:p>
        </p:txBody>
      </p:sp>
      <p:sp>
        <p:nvSpPr>
          <p:cNvPr id="8" name="正方形/長方形 7">
            <a:extLst>
              <a:ext uri="{FF2B5EF4-FFF2-40B4-BE49-F238E27FC236}">
                <a16:creationId xmlns:a16="http://schemas.microsoft.com/office/drawing/2014/main" id="{17F28A33-9FCE-CB84-46E6-99495CE2515B}"/>
              </a:ext>
            </a:extLst>
          </p:cNvPr>
          <p:cNvSpPr/>
          <p:nvPr/>
        </p:nvSpPr>
        <p:spPr>
          <a:xfrm>
            <a:off x="669000" y="3304222"/>
            <a:ext cx="8568000" cy="3029559"/>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200000"/>
              </a:lnSpc>
            </a:pPr>
            <a:r>
              <a:rPr lang="ja-JP" altLang="en-US" sz="500">
                <a:solidFill>
                  <a:schemeClr val="tx1"/>
                </a:solidFill>
                <a:latin typeface="Meiryo" panose="020B0604030504040204" pitchFamily="34" charset="-128"/>
                <a:ea typeface="Meiryo" panose="020B0604030504040204" pitchFamily="34" charset="-128"/>
              </a:rPr>
              <a:t>　</a:t>
            </a:r>
            <a:endParaRPr lang="en-US" altLang="ja-JP" sz="700" dirty="0">
              <a:solidFill>
                <a:schemeClr val="tx1"/>
              </a:solidFill>
              <a:latin typeface="Meiryo" panose="020B0604030504040204" pitchFamily="34" charset="-128"/>
              <a:ea typeface="Meiryo" panose="020B0604030504040204" pitchFamily="34" charset="-128"/>
            </a:endParaRPr>
          </a:p>
          <a:p>
            <a:pPr algn="l">
              <a:lnSpc>
                <a:spcPct val="200000"/>
              </a:lnSpc>
            </a:pPr>
            <a:r>
              <a:rPr lang="ja-JP" altLang="en-US" sz="700" b="1">
                <a:solidFill>
                  <a:schemeClr val="tx1"/>
                </a:solidFill>
                <a:latin typeface="Meiryo" panose="020B0604030504040204" pitchFamily="34" charset="-128"/>
                <a:ea typeface="Meiryo" panose="020B0604030504040204" pitchFamily="34" charset="-128"/>
              </a:rPr>
              <a:t>　</a:t>
            </a:r>
            <a:r>
              <a:rPr lang="ja-JP" altLang="en-US" sz="1400" b="1">
                <a:solidFill>
                  <a:schemeClr val="tx1"/>
                </a:solidFill>
                <a:latin typeface="Meiryo" panose="020B0604030504040204" pitchFamily="34" charset="-128"/>
                <a:ea typeface="Meiryo" panose="020B0604030504040204" pitchFamily="34" charset="-128"/>
              </a:rPr>
              <a:t>○課長以上の決裁者に特化したアウトバウンドアプローチ</a:t>
            </a:r>
            <a:endParaRPr lang="en-US" altLang="ja-JP" sz="1100" dirty="0">
              <a:solidFill>
                <a:schemeClr val="tx1"/>
              </a:solidFill>
              <a:latin typeface="Meiryo" panose="020B0604030504040204" pitchFamily="34" charset="-128"/>
              <a:ea typeface="Meiryo" panose="020B0604030504040204" pitchFamily="34" charset="-128"/>
            </a:endParaRPr>
          </a:p>
          <a:p>
            <a:pPr>
              <a:lnSpc>
                <a:spcPct val="200000"/>
              </a:lnSpc>
            </a:pP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　受注率を高める目的で、課長以上レイヤーの決裁者にピンポイントアプローチ。</a:t>
            </a:r>
            <a:endParaRPr lang="en-US" altLang="ja-JP" sz="1100" dirty="0">
              <a:solidFill>
                <a:schemeClr val="tx1"/>
              </a:solidFill>
              <a:latin typeface="Meiryo" panose="020B0604030504040204" pitchFamily="34" charset="-128"/>
              <a:ea typeface="Meiryo" panose="020B0604030504040204" pitchFamily="34" charset="-128"/>
            </a:endParaRPr>
          </a:p>
          <a:p>
            <a:pPr>
              <a:lnSpc>
                <a:spcPct val="200000"/>
              </a:lnSpc>
            </a:pPr>
            <a:r>
              <a:rPr lang="ja-JP" altLang="en-US" sz="1100">
                <a:solidFill>
                  <a:schemeClr val="tx1"/>
                </a:solidFill>
                <a:latin typeface="Meiryo" panose="020B0604030504040204" pitchFamily="34" charset="-128"/>
                <a:ea typeface="Meiryo" panose="020B0604030504040204" pitchFamily="34" charset="-128"/>
              </a:rPr>
              <a:t>　</a:t>
            </a: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決裁者との接触率をいかに増やすことができるかという点において、購買、調達部門の部署直通番号の活用と決裁者が必要として</a:t>
            </a:r>
            <a:endParaRPr lang="en-US" altLang="ja-JP" sz="1100" dirty="0">
              <a:solidFill>
                <a:schemeClr val="tx1"/>
              </a:solidFill>
              <a:latin typeface="Meiryo" panose="020B0604030504040204" pitchFamily="34" charset="-128"/>
              <a:ea typeface="Meiryo" panose="020B0604030504040204" pitchFamily="34" charset="-128"/>
            </a:endParaRPr>
          </a:p>
          <a:p>
            <a:pPr>
              <a:lnSpc>
                <a:spcPct val="200000"/>
              </a:lnSpc>
            </a:pPr>
            <a:r>
              <a:rPr lang="ja-JP" altLang="en-US" sz="1100">
                <a:solidFill>
                  <a:schemeClr val="tx1"/>
                </a:solidFill>
                <a:latin typeface="Meiryo" panose="020B0604030504040204" pitchFamily="34" charset="-128"/>
                <a:ea typeface="Meiryo" panose="020B0604030504040204" pitchFamily="34" charset="-128"/>
              </a:rPr>
              <a:t>　</a:t>
            </a: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いる関心の高いテーマ、部署の目標、抱えている課題を想定したトークスクリプトを作成。テーマや課題に関しては、業界動向を</a:t>
            </a:r>
            <a:endParaRPr lang="en-US" altLang="ja-JP" sz="1100" dirty="0">
              <a:solidFill>
                <a:schemeClr val="tx1"/>
              </a:solidFill>
              <a:latin typeface="Meiryo" panose="020B0604030504040204" pitchFamily="34" charset="-128"/>
              <a:ea typeface="Meiryo" panose="020B0604030504040204" pitchFamily="34" charset="-128"/>
            </a:endParaRPr>
          </a:p>
          <a:p>
            <a:pPr>
              <a:lnSpc>
                <a:spcPct val="200000"/>
              </a:lnSpc>
            </a:pP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市場分析、企業</a:t>
            </a:r>
            <a:r>
              <a:rPr lang="en-US" altLang="ja-JP" sz="1100" dirty="0">
                <a:solidFill>
                  <a:schemeClr val="tx1"/>
                </a:solidFill>
                <a:latin typeface="Meiryo" panose="020B0604030504040204" pitchFamily="34" charset="-128"/>
                <a:ea typeface="Meiryo" panose="020B0604030504040204" pitchFamily="34" charset="-128"/>
              </a:rPr>
              <a:t>IR</a:t>
            </a:r>
            <a:r>
              <a:rPr lang="ja-JP" altLang="en-US" sz="1100">
                <a:solidFill>
                  <a:schemeClr val="tx1"/>
                </a:solidFill>
                <a:latin typeface="Meiryo" panose="020B0604030504040204" pitchFamily="34" charset="-128"/>
                <a:ea typeface="Meiryo" panose="020B0604030504040204" pitchFamily="34" charset="-128"/>
              </a:rPr>
              <a:t>情報の確認による、会社が目指す方針などを紐解き、</a:t>
            </a:r>
            <a:r>
              <a:rPr lang="en-US" altLang="ja-JP" sz="1100" dirty="0">
                <a:solidFill>
                  <a:schemeClr val="tx1"/>
                </a:solidFill>
                <a:latin typeface="Meiryo" panose="020B0604030504040204" pitchFamily="34" charset="-128"/>
                <a:ea typeface="Meiryo" panose="020B0604030504040204" pitchFamily="34" charset="-128"/>
              </a:rPr>
              <a:t>DX</a:t>
            </a:r>
            <a:r>
              <a:rPr lang="ja-JP" altLang="en-US" sz="1100">
                <a:solidFill>
                  <a:schemeClr val="tx1"/>
                </a:solidFill>
                <a:latin typeface="Meiryo" panose="020B0604030504040204" pitchFamily="34" charset="-128"/>
                <a:ea typeface="Meiryo" panose="020B0604030504040204" pitchFamily="34" charset="-128"/>
              </a:rPr>
              <a:t>（データ活用）によるオペレーションの効率化、原料高</a:t>
            </a:r>
            <a:r>
              <a:rPr lang="en-US" altLang="ja-JP" sz="1100" dirty="0">
                <a:solidFill>
                  <a:schemeClr val="tx1"/>
                </a:solidFill>
                <a:latin typeface="Meiryo" panose="020B0604030504040204" pitchFamily="34" charset="-128"/>
                <a:ea typeface="Meiryo" panose="020B0604030504040204" pitchFamily="34" charset="-128"/>
              </a:rPr>
              <a:t>   </a:t>
            </a:r>
          </a:p>
          <a:p>
            <a:pPr>
              <a:lnSpc>
                <a:spcPct val="200000"/>
              </a:lnSpc>
            </a:pP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騰を背景により調達コスト低減を目指す共通課題を見つけ、分析内容に基づいた訴求力の高いトークスクリプトでアプローチ。</a:t>
            </a:r>
            <a:endParaRPr lang="en-US" altLang="ja-JP" sz="1100" dirty="0">
              <a:solidFill>
                <a:schemeClr val="tx1"/>
              </a:solidFill>
              <a:latin typeface="Meiryo" panose="020B0604030504040204" pitchFamily="34" charset="-128"/>
              <a:ea typeface="Meiryo" panose="020B0604030504040204" pitchFamily="34" charset="-128"/>
            </a:endParaRPr>
          </a:p>
          <a:p>
            <a:pPr>
              <a:lnSpc>
                <a:spcPct val="200000"/>
              </a:lnSpc>
            </a:pPr>
            <a:r>
              <a:rPr lang="ja-JP" altLang="en-US" sz="1100">
                <a:solidFill>
                  <a:schemeClr val="tx1"/>
                </a:solidFill>
                <a:latin typeface="Meiryo" panose="020B0604030504040204" pitchFamily="34" charset="-128"/>
                <a:ea typeface="Meiryo" panose="020B0604030504040204" pitchFamily="34" charset="-128"/>
              </a:rPr>
              <a:t>　</a:t>
            </a:r>
            <a:r>
              <a:rPr lang="en-US" altLang="ja-JP" sz="1100" dirty="0">
                <a:solidFill>
                  <a:schemeClr val="tx1"/>
                </a:solidFill>
                <a:latin typeface="Meiryo" panose="020B0604030504040204" pitchFamily="34" charset="-128"/>
                <a:ea typeface="Meiryo" panose="020B0604030504040204" pitchFamily="34" charset="-128"/>
              </a:rPr>
              <a:t> </a:t>
            </a:r>
            <a:r>
              <a:rPr lang="ja-JP" altLang="en-US" sz="1100">
                <a:solidFill>
                  <a:schemeClr val="tx1"/>
                </a:solidFill>
                <a:latin typeface="Meiryo" panose="020B0604030504040204" pitchFamily="34" charset="-128"/>
                <a:ea typeface="Meiryo" panose="020B0604030504040204" pitchFamily="34" charset="-128"/>
              </a:rPr>
              <a:t>結果として、代表電話と比べ、担当者接触率が</a:t>
            </a:r>
            <a:r>
              <a:rPr lang="en-US" altLang="ja-JP" sz="1100" dirty="0">
                <a:solidFill>
                  <a:schemeClr val="tx1"/>
                </a:solidFill>
                <a:latin typeface="Meiryo" panose="020B0604030504040204" pitchFamily="34" charset="-128"/>
                <a:ea typeface="Meiryo" panose="020B0604030504040204" pitchFamily="34" charset="-128"/>
              </a:rPr>
              <a:t>3</a:t>
            </a:r>
            <a:r>
              <a:rPr lang="ja-JP" altLang="en-US" sz="1100">
                <a:solidFill>
                  <a:schemeClr val="tx1"/>
                </a:solidFill>
                <a:latin typeface="Meiryo" panose="020B0604030504040204" pitchFamily="34" charset="-128"/>
                <a:ea typeface="Meiryo" panose="020B0604030504040204" pitchFamily="34" charset="-128"/>
              </a:rPr>
              <a:t>倍に、アポ率が</a:t>
            </a:r>
            <a:r>
              <a:rPr lang="en-US" altLang="ja-JP" sz="1100" dirty="0">
                <a:solidFill>
                  <a:schemeClr val="tx1"/>
                </a:solidFill>
                <a:latin typeface="Meiryo" panose="020B0604030504040204" pitchFamily="34" charset="-128"/>
                <a:ea typeface="Meiryo" panose="020B0604030504040204" pitchFamily="34" charset="-128"/>
              </a:rPr>
              <a:t>2</a:t>
            </a:r>
            <a:r>
              <a:rPr lang="ja-JP" altLang="en-US" sz="1100">
                <a:solidFill>
                  <a:schemeClr val="tx1"/>
                </a:solidFill>
                <a:latin typeface="Meiryo" panose="020B0604030504040204" pitchFamily="34" charset="-128"/>
                <a:ea typeface="Meiryo" panose="020B0604030504040204" pitchFamily="34" charset="-128"/>
              </a:rPr>
              <a:t>倍を実現。　</a:t>
            </a:r>
            <a:r>
              <a:rPr lang="en-US" altLang="ja-JP" sz="1100" dirty="0">
                <a:solidFill>
                  <a:schemeClr val="tx1"/>
                </a:solidFill>
                <a:latin typeface="Meiryo" panose="020B0604030504040204" pitchFamily="34" charset="-128"/>
                <a:ea typeface="Meiryo" panose="020B0604030504040204" pitchFamily="34" charset="-128"/>
              </a:rPr>
              <a:t> </a:t>
            </a:r>
          </a:p>
          <a:p>
            <a:pPr>
              <a:lnSpc>
                <a:spcPct val="200000"/>
              </a:lnSpc>
            </a:pPr>
            <a:r>
              <a:rPr lang="en-US" altLang="ja-JP" sz="1100" dirty="0">
                <a:solidFill>
                  <a:schemeClr val="tx1"/>
                </a:solidFill>
                <a:latin typeface="Meiryo" panose="020B0604030504040204" pitchFamily="34" charset="-128"/>
                <a:ea typeface="Meiryo" panose="020B0604030504040204" pitchFamily="34" charset="-128"/>
              </a:rPr>
              <a:t>    </a:t>
            </a:r>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5C64865A-6690-D737-070E-670D9C308625}"/>
              </a:ext>
            </a:extLst>
          </p:cNvPr>
          <p:cNvPicPr>
            <a:picLocks noChangeAspect="1"/>
          </p:cNvPicPr>
          <p:nvPr/>
        </p:nvPicPr>
        <p:blipFill>
          <a:blip r:embed="rId4"/>
          <a:stretch>
            <a:fillRect/>
          </a:stretch>
        </p:blipFill>
        <p:spPr>
          <a:xfrm>
            <a:off x="6317112" y="1033057"/>
            <a:ext cx="2919888" cy="1459944"/>
          </a:xfrm>
          <a:prstGeom prst="rect">
            <a:avLst/>
          </a:prstGeom>
        </p:spPr>
      </p:pic>
    </p:spTree>
    <p:extLst>
      <p:ext uri="{BB962C8B-B14F-4D97-AF65-F5344CB8AC3E}">
        <p14:creationId xmlns:p14="http://schemas.microsoft.com/office/powerpoint/2010/main" val="2543566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C3597A03-97D3-2A12-810A-A4ECDE61EA2F}"/>
              </a:ext>
            </a:extLst>
          </p:cNvPr>
          <p:cNvPicPr>
            <a:picLocks noChangeAspect="1"/>
          </p:cNvPicPr>
          <p:nvPr/>
        </p:nvPicPr>
        <p:blipFill>
          <a:blip r:embed="rId2"/>
          <a:stretch>
            <a:fillRect/>
          </a:stretch>
        </p:blipFill>
        <p:spPr>
          <a:xfrm rot="16200000">
            <a:off x="1523999" y="-1524000"/>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35A2CCF3-B20D-07FD-5D53-BC1FC09020FE}"/>
              </a:ext>
            </a:extLst>
          </p:cNvPr>
          <p:cNvSpPr/>
          <p:nvPr/>
        </p:nvSpPr>
        <p:spPr>
          <a:xfrm>
            <a:off x="921000" y="2753100"/>
            <a:ext cx="8280000" cy="1018244"/>
          </a:xfrm>
          <a:prstGeom prst="rect">
            <a:avLst/>
          </a:prstGeom>
          <a:noFill/>
          <a:ln w="603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E461CF9-E730-B8CD-7E63-DD85BDCEB117}"/>
              </a:ext>
            </a:extLst>
          </p:cNvPr>
          <p:cNvSpPr txBox="1"/>
          <p:nvPr/>
        </p:nvSpPr>
        <p:spPr>
          <a:xfrm>
            <a:off x="921000" y="3059380"/>
            <a:ext cx="8280000" cy="405683"/>
          </a:xfrm>
          <a:prstGeom prst="rect">
            <a:avLst/>
          </a:prstGeom>
          <a:noFill/>
        </p:spPr>
        <p:txBody>
          <a:bodyPr wrap="square" lIns="72000" tIns="36000" rIns="72000" bIns="0" rtlCol="0">
            <a:spAutoFit/>
          </a:bodyPr>
          <a:lstStyle/>
          <a:p>
            <a:pPr algn="ctr"/>
            <a:r>
              <a:rPr kumimoji="1" lang="ja-JP" altLang="en-US" sz="2400" b="1">
                <a:solidFill>
                  <a:schemeClr val="bg1"/>
                </a:solidFill>
                <a:latin typeface="+mj-ea"/>
                <a:ea typeface="+mj-ea"/>
                <a:cs typeface="メイリオ" panose="020B0604030504040204" pitchFamily="50" charset="-128"/>
              </a:rPr>
              <a:t>支</a:t>
            </a:r>
            <a:r>
              <a:rPr kumimoji="1" lang="en-US" altLang="ja-JP" sz="2400" b="1" dirty="0">
                <a:solidFill>
                  <a:schemeClr val="bg1"/>
                </a:solidFill>
                <a:latin typeface="+mj-ea"/>
                <a:ea typeface="+mj-ea"/>
                <a:cs typeface="メイリオ" panose="020B0604030504040204" pitchFamily="50" charset="-128"/>
              </a:rPr>
              <a:t> </a:t>
            </a:r>
            <a:r>
              <a:rPr kumimoji="1" lang="ja-JP" altLang="en-US" sz="2400" b="1">
                <a:solidFill>
                  <a:schemeClr val="bg1"/>
                </a:solidFill>
                <a:latin typeface="+mj-ea"/>
                <a:ea typeface="+mj-ea"/>
                <a:cs typeface="メイリオ" panose="020B0604030504040204" pitchFamily="50" charset="-128"/>
              </a:rPr>
              <a:t>援</a:t>
            </a:r>
            <a:r>
              <a:rPr kumimoji="1" lang="en-US" altLang="ja-JP" sz="2400" b="1" dirty="0">
                <a:solidFill>
                  <a:schemeClr val="bg1"/>
                </a:solidFill>
                <a:latin typeface="+mj-ea"/>
                <a:ea typeface="+mj-ea"/>
                <a:cs typeface="メイリオ" panose="020B0604030504040204" pitchFamily="50" charset="-128"/>
              </a:rPr>
              <a:t> </a:t>
            </a:r>
            <a:r>
              <a:rPr kumimoji="1" lang="ja-JP" altLang="en-US" sz="2400" b="1">
                <a:solidFill>
                  <a:schemeClr val="bg1"/>
                </a:solidFill>
                <a:latin typeface="+mj-ea"/>
                <a:ea typeface="+mj-ea"/>
                <a:cs typeface="メイリオ" panose="020B0604030504040204" pitchFamily="50" charset="-128"/>
              </a:rPr>
              <a:t>体</a:t>
            </a:r>
            <a:r>
              <a:rPr kumimoji="1" lang="en-US" altLang="ja-JP" sz="2400" b="1" dirty="0">
                <a:solidFill>
                  <a:schemeClr val="bg1"/>
                </a:solidFill>
                <a:latin typeface="+mj-ea"/>
                <a:ea typeface="+mj-ea"/>
                <a:cs typeface="メイリオ" panose="020B0604030504040204" pitchFamily="50" charset="-128"/>
              </a:rPr>
              <a:t> </a:t>
            </a:r>
            <a:r>
              <a:rPr kumimoji="1" lang="ja-JP" altLang="en-US" sz="2400" b="1">
                <a:solidFill>
                  <a:schemeClr val="bg1"/>
                </a:solidFill>
                <a:latin typeface="+mj-ea"/>
                <a:ea typeface="+mj-ea"/>
                <a:cs typeface="メイリオ" panose="020B0604030504040204" pitchFamily="50" charset="-128"/>
              </a:rPr>
              <a:t>制</a:t>
            </a:r>
            <a:endParaRPr kumimoji="1" lang="ja-JP" altLang="en-US" sz="2400" b="1" dirty="0">
              <a:solidFill>
                <a:schemeClr val="bg1"/>
              </a:solidFill>
              <a:latin typeface="+mj-ea"/>
              <a:ea typeface="+mj-ea"/>
              <a:cs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92DD01B3-7EE2-964F-B0B7-125A3214C286}"/>
              </a:ext>
            </a:extLst>
          </p:cNvPr>
          <p:cNvSpPr>
            <a:spLocks noGrp="1"/>
          </p:cNvSpPr>
          <p:nvPr>
            <p:ph type="sldNum" sz="quarter" idx="11"/>
          </p:nvPr>
        </p:nvSpPr>
        <p:spPr/>
        <p:txBody>
          <a:bodyPr/>
          <a:lstStyle/>
          <a:p>
            <a:fld id="{274D4693-4A46-46E5-B2F2-4022A49F1990}" type="slidenum">
              <a:rPr lang="en-US" altLang="ja-JP" smtClean="0"/>
              <a:pPr/>
              <a:t>29</a:t>
            </a:fld>
            <a:endParaRPr lang="en-US" altLang="ja-JP" dirty="0"/>
          </a:p>
        </p:txBody>
      </p:sp>
      <p:sp>
        <p:nvSpPr>
          <p:cNvPr id="7" name="テキスト ボックス 6">
            <a:extLst>
              <a:ext uri="{FF2B5EF4-FFF2-40B4-BE49-F238E27FC236}">
                <a16:creationId xmlns:a16="http://schemas.microsoft.com/office/drawing/2014/main" id="{6FE4E818-2F9A-6700-F8CD-45A86F7B002D}"/>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1023C7F4-730F-E517-C3FF-A7C730F008ED}"/>
              </a:ext>
            </a:extLst>
          </p:cNvPr>
          <p:cNvSpPr txBox="1"/>
          <p:nvPr/>
        </p:nvSpPr>
        <p:spPr>
          <a:xfrm>
            <a:off x="2992759" y="4077624"/>
            <a:ext cx="3920479" cy="287639"/>
          </a:xfrm>
          <a:prstGeom prst="rect">
            <a:avLst/>
          </a:prstGeom>
          <a:noFill/>
        </p:spPr>
        <p:txBody>
          <a:bodyPr wrap="none" lIns="72000" tIns="36000" rIns="72000" bIns="0" rtlCol="0">
            <a:spAutoFit/>
          </a:bodyPr>
          <a:lstStyle/>
          <a:p>
            <a:r>
              <a:rPr lang="en-US" altLang="ja-JP" dirty="0">
                <a:solidFill>
                  <a:schemeClr val="bg1"/>
                </a:solidFill>
              </a:rPr>
              <a:t>ABM×PMF</a:t>
            </a:r>
            <a:r>
              <a:rPr lang="ja-JP" altLang="en-US">
                <a:solidFill>
                  <a:schemeClr val="bg1"/>
                </a:solidFill>
              </a:rPr>
              <a:t>を支える少数精鋭の専属体制</a:t>
            </a:r>
            <a:endParaRPr kumimoji="1" lang="ja-JP" altLang="en-US" sz="1600" dirty="0">
              <a:solidFill>
                <a:schemeClr val="bg1"/>
              </a:solidFill>
              <a:latin typeface="+mj-ea"/>
              <a:ea typeface="+mj-ea"/>
              <a:cs typeface="メイリオ" panose="020B0604030504040204" pitchFamily="50" charset="-128"/>
            </a:endParaRPr>
          </a:p>
        </p:txBody>
      </p:sp>
    </p:spTree>
    <p:extLst>
      <p:ext uri="{BB962C8B-B14F-4D97-AF65-F5344CB8AC3E}">
        <p14:creationId xmlns:p14="http://schemas.microsoft.com/office/powerpoint/2010/main" val="709130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7D911-4EFD-E7A0-AB8B-F09E73DB7F48}"/>
            </a:ext>
          </a:extLst>
        </p:cNvPr>
        <p:cNvGrpSpPr/>
        <p:nvPr/>
      </p:nvGrpSpPr>
      <p:grpSpPr>
        <a:xfrm>
          <a:off x="0" y="0"/>
          <a:ext cx="0" cy="0"/>
          <a:chOff x="0" y="0"/>
          <a:chExt cx="0" cy="0"/>
        </a:xfrm>
      </p:grpSpPr>
      <p:sp>
        <p:nvSpPr>
          <p:cNvPr id="4" name="テキスト プレースホルダー 4">
            <a:extLst>
              <a:ext uri="{FF2B5EF4-FFF2-40B4-BE49-F238E27FC236}">
                <a16:creationId xmlns:a16="http://schemas.microsoft.com/office/drawing/2014/main" id="{AAC4EA1D-9FB2-62A2-21F6-0C28002A3144}"/>
              </a:ext>
            </a:extLst>
          </p:cNvPr>
          <p:cNvSpPr txBox="1">
            <a:spLocks/>
          </p:cNvSpPr>
          <p:nvPr/>
        </p:nvSpPr>
        <p:spPr>
          <a:xfrm>
            <a:off x="746294" y="2582719"/>
            <a:ext cx="8413411" cy="3250890"/>
          </a:xfrm>
          <a:prstGeom prst="rect">
            <a:avLst/>
          </a:prstGeom>
          <a:solidFill>
            <a:schemeClr val="bg1">
              <a:lumMod val="95000"/>
            </a:schemeClr>
          </a:solidFill>
          <a:ln>
            <a:noFill/>
            <a:prstDash val="dash"/>
          </a:ln>
        </p:spPr>
        <p:txBody>
          <a:bodyPr wrap="square">
            <a:spAutoFit/>
          </a:bodyPr>
          <a:lstStyle>
            <a:lvl1pPr marL="0" indent="0" algn="ctr" defTabSz="914348" rtl="0" eaLnBrk="1" latinLnBrk="0" hangingPunct="1">
              <a:lnSpc>
                <a:spcPct val="90000"/>
              </a:lnSpc>
              <a:spcBef>
                <a:spcPts val="1000"/>
              </a:spcBef>
              <a:buFont typeface="Arial" panose="020B0604020202020204" pitchFamily="34" charset="0"/>
              <a:buNone/>
              <a:defRPr kumimoji="1" sz="4400" b="1" kern="1200">
                <a:solidFill>
                  <a:schemeClr val="tx1"/>
                </a:solidFill>
                <a:latin typeface="+mn-ea"/>
                <a:ea typeface="+mn-ea"/>
                <a:cs typeface="+mn-cs"/>
              </a:defRPr>
            </a:lvl1pPr>
            <a:lvl2pPr marL="457174" indent="0" algn="ctr" defTabSz="914348" rtl="0" eaLnBrk="1" latinLnBrk="0" hangingPunct="1">
              <a:lnSpc>
                <a:spcPct val="90000"/>
              </a:lnSpc>
              <a:spcBef>
                <a:spcPts val="500"/>
              </a:spcBef>
              <a:buFont typeface="Arial" panose="020B0604020202020204" pitchFamily="34" charset="0"/>
              <a:buNone/>
              <a:defRPr kumimoji="1" sz="4000" kern="1200">
                <a:solidFill>
                  <a:schemeClr val="tx1"/>
                </a:solidFill>
                <a:latin typeface="+mn-lt"/>
                <a:ea typeface="+mn-ea"/>
                <a:cs typeface="+mn-cs"/>
              </a:defRPr>
            </a:lvl2pPr>
            <a:lvl3pPr marL="914348" indent="0" algn="ctr" defTabSz="914348" rtl="0" eaLnBrk="1" latinLnBrk="0" hangingPunct="1">
              <a:lnSpc>
                <a:spcPct val="90000"/>
              </a:lnSpc>
              <a:spcBef>
                <a:spcPts val="500"/>
              </a:spcBef>
              <a:buFont typeface="Arial" panose="020B0604020202020204" pitchFamily="34" charset="0"/>
              <a:buNone/>
              <a:defRPr kumimoji="1" sz="3600" kern="1200">
                <a:solidFill>
                  <a:schemeClr val="tx1"/>
                </a:solidFill>
                <a:latin typeface="+mn-lt"/>
                <a:ea typeface="+mn-ea"/>
                <a:cs typeface="+mn-cs"/>
              </a:defRPr>
            </a:lvl3pPr>
            <a:lvl4pPr marL="1371522" indent="0" algn="ctr" defTabSz="914348" rtl="0" eaLnBrk="1" latinLnBrk="0" hangingPunct="1">
              <a:lnSpc>
                <a:spcPct val="90000"/>
              </a:lnSpc>
              <a:spcBef>
                <a:spcPts val="500"/>
              </a:spcBef>
              <a:buFont typeface="Arial" panose="020B0604020202020204" pitchFamily="34" charset="0"/>
              <a:buNone/>
              <a:defRPr kumimoji="1" sz="3200" kern="1200">
                <a:solidFill>
                  <a:schemeClr val="tx1"/>
                </a:solidFill>
                <a:latin typeface="+mn-ea"/>
                <a:ea typeface="+mn-ea"/>
                <a:cs typeface="+mn-cs"/>
              </a:defRPr>
            </a:lvl4pPr>
            <a:lvl5pPr marL="1828697" indent="0" algn="ctr" defTabSz="914348" rtl="0" eaLnBrk="1" latinLnBrk="0" hangingPunct="1">
              <a:lnSpc>
                <a:spcPct val="90000"/>
              </a:lnSpc>
              <a:spcBef>
                <a:spcPts val="500"/>
              </a:spcBef>
              <a:buFont typeface="Arial" panose="020B0604020202020204" pitchFamily="34" charset="0"/>
              <a:buNone/>
              <a:defRPr kumimoji="1" sz="3200" kern="1200">
                <a:solidFill>
                  <a:schemeClr val="tx1"/>
                </a:solidFill>
                <a:latin typeface="+mn-ea"/>
                <a:ea typeface="+mn-ea"/>
                <a:cs typeface="+mn-cs"/>
              </a:defRPr>
            </a:lvl5pPr>
            <a:lvl6pPr marL="2514458" indent="-228587" algn="l" defTabSz="914348"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632" indent="-228587" algn="l" defTabSz="914348"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806" indent="-228587" algn="l" defTabSz="914348"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80" indent="-228587" algn="l" defTabSz="914348"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l">
              <a:lnSpc>
                <a:spcPct val="150000"/>
              </a:lnSpc>
              <a:spcBef>
                <a:spcPts val="0"/>
              </a:spcBef>
              <a:spcAft>
                <a:spcPts val="600"/>
              </a:spcAft>
            </a:pPr>
            <a:r>
              <a:t>{{why_threegood_bullets}}</a:t>
            </a:r>
            <a:endParaRPr lang="en-US" altLang="ja-JP" sz="1400" b="0" dirty="0">
              <a:latin typeface="Meiryo" panose="020B0604030504040204" pitchFamily="34" charset="-128"/>
              <a:ea typeface="Meiryo" panose="020B0604030504040204" pitchFamily="34" charset="-128"/>
            </a:endParaRPr>
          </a:p>
        </p:txBody>
      </p:sp>
      <p:sp>
        <p:nvSpPr>
          <p:cNvPr id="5" name="タイトル 5">
            <a:extLst>
              <a:ext uri="{FF2B5EF4-FFF2-40B4-BE49-F238E27FC236}">
                <a16:creationId xmlns:a16="http://schemas.microsoft.com/office/drawing/2014/main" id="{A92C0199-4492-7FA6-145B-8F6FF61BAA9F}"/>
              </a:ext>
            </a:extLst>
          </p:cNvPr>
          <p:cNvSpPr txBox="1">
            <a:spLocks/>
          </p:cNvSpPr>
          <p:nvPr/>
        </p:nvSpPr>
        <p:spPr>
          <a:xfrm>
            <a:off x="746293" y="1572124"/>
            <a:ext cx="8413412" cy="828000"/>
          </a:xfrm>
          <a:prstGeom prst="rect">
            <a:avLst/>
          </a:prstGeom>
          <a:ln>
            <a:noFill/>
          </a:ln>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4000" dirty="0">
                <a:solidFill>
                  <a:srgbClr val="1C8DEE"/>
                </a:solidFill>
                <a:latin typeface="Meiryo" panose="020B0604030504040204" pitchFamily="34" charset="-128"/>
                <a:ea typeface="Meiryo" panose="020B0604030504040204" pitchFamily="34" charset="-128"/>
              </a:rPr>
              <a:t>電話営業のプロフェッショナル</a:t>
            </a:r>
          </a:p>
        </p:txBody>
      </p:sp>
      <p:sp>
        <p:nvSpPr>
          <p:cNvPr id="10" name="タイトル 5">
            <a:extLst>
              <a:ext uri="{FF2B5EF4-FFF2-40B4-BE49-F238E27FC236}">
                <a16:creationId xmlns:a16="http://schemas.microsoft.com/office/drawing/2014/main" id="{81FA120A-AEFF-D3AE-24A1-EFC210C71453}"/>
              </a:ext>
            </a:extLst>
          </p:cNvPr>
          <p:cNvSpPr txBox="1">
            <a:spLocks/>
          </p:cNvSpPr>
          <p:nvPr/>
        </p:nvSpPr>
        <p:spPr>
          <a:xfrm>
            <a:off x="746293" y="696843"/>
            <a:ext cx="2516120" cy="503815"/>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0" i="0" kern="1200" dirty="0">
                <a:solidFill>
                  <a:schemeClr val="tx1">
                    <a:lumMod val="65000"/>
                    <a:lumOff val="35000"/>
                  </a:schemeClr>
                </a:solidFill>
                <a:latin typeface="Meiryo" panose="020B0604030504040204" pitchFamily="34" charset="-128"/>
                <a:ea typeface="Meiryo" panose="020B0604030504040204" pitchFamily="34" charset="-128"/>
                <a:cs typeface="+mj-cs"/>
              </a:defRPr>
            </a:lvl1pPr>
          </a:lstStyle>
          <a:p>
            <a:pPr algn="ctr"/>
            <a:r>
              <a:rPr lang="en-US" altLang="ja-JP" sz="1200" b="1" dirty="0">
                <a:solidFill>
                  <a:schemeClr val="bg1"/>
                </a:solidFill>
                <a:latin typeface="Hiragino Sans W7" panose="020B0400000000000000" pitchFamily="34" charset="-128"/>
                <a:ea typeface="Hiragino Sans W7" panose="020B0400000000000000" pitchFamily="34" charset="-128"/>
              </a:rPr>
              <a:t> </a:t>
            </a:r>
            <a:r>
              <a:rPr lang="ja-JP" altLang="en-US" sz="1200" b="1" dirty="0">
                <a:solidFill>
                  <a:schemeClr val="bg1"/>
                </a:solidFill>
                <a:latin typeface="Hiragino Sans W7" panose="020B0400000000000000" pitchFamily="34" charset="-128"/>
                <a:ea typeface="Hiragino Sans W7" panose="020B0400000000000000" pitchFamily="34" charset="-128"/>
              </a:rPr>
              <a:t>「</a:t>
            </a:r>
            <a:r>
              <a:rPr lang="en-US" altLang="ja-JP" sz="1200" b="1" dirty="0">
                <a:solidFill>
                  <a:schemeClr val="bg1"/>
                </a:solidFill>
                <a:latin typeface="Hiragino Sans W7" panose="020B0400000000000000" pitchFamily="34" charset="-128"/>
                <a:ea typeface="Hiragino Sans W7" panose="020B0400000000000000" pitchFamily="34" charset="-128"/>
              </a:rPr>
              <a:t> </a:t>
            </a:r>
            <a:r>
              <a:rPr lang="ja-JP" altLang="en-US" sz="1200" b="1" dirty="0">
                <a:solidFill>
                  <a:schemeClr val="bg1"/>
                </a:solidFill>
                <a:latin typeface="Hiragino Sans W7" panose="020B0400000000000000" pitchFamily="34" charset="-128"/>
                <a:ea typeface="Hiragino Sans W7" panose="020B0400000000000000" pitchFamily="34" charset="-128"/>
              </a:rPr>
              <a:t>スリーグッドの特徴」</a:t>
            </a:r>
          </a:p>
        </p:txBody>
      </p:sp>
      <p:pic>
        <p:nvPicPr>
          <p:cNvPr id="11" name="図 10">
            <a:extLst>
              <a:ext uri="{FF2B5EF4-FFF2-40B4-BE49-F238E27FC236}">
                <a16:creationId xmlns:a16="http://schemas.microsoft.com/office/drawing/2014/main" id="{2DBCAEB1-004C-A4DF-6271-521EFC0D7533}"/>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E3AD79F5-5CED-6B82-C0AB-2F45476E880D}"/>
              </a:ext>
            </a:extLst>
          </p:cNvPr>
          <p:cNvSpPr>
            <a:spLocks noGrp="1"/>
          </p:cNvSpPr>
          <p:nvPr>
            <p:ph type="sldNum" sz="quarter" idx="11"/>
          </p:nvPr>
        </p:nvSpPr>
        <p:spPr/>
        <p:txBody>
          <a:bodyPr/>
          <a:lstStyle/>
          <a:p>
            <a:fld id="{274D4693-4A46-46E5-B2F2-4022A49F1990}" type="slidenum">
              <a:rPr lang="en-US" altLang="ja-JP" smtClean="0"/>
              <a:pPr/>
              <a:t>3</a:t>
            </a:fld>
            <a:endParaRPr lang="en-US" altLang="ja-JP" dirty="0"/>
          </a:p>
        </p:txBody>
      </p:sp>
      <p:sp>
        <p:nvSpPr>
          <p:cNvPr id="3" name="テキスト ボックス 2">
            <a:extLst>
              <a:ext uri="{FF2B5EF4-FFF2-40B4-BE49-F238E27FC236}">
                <a16:creationId xmlns:a16="http://schemas.microsoft.com/office/drawing/2014/main" id="{78768C3E-B45D-B179-707E-BAFAFE8959FB}"/>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82885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67F13DBB-D5DF-E8B5-FC6B-AC95203C5CAD}"/>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6163D773-DEE4-86BF-49FA-3DCBDEB3FEA7}"/>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14603234-8F17-FA44-7856-EF6D4D41B30A}"/>
              </a:ext>
            </a:extLst>
          </p:cNvPr>
          <p:cNvSpPr txBox="1">
            <a:spLocks/>
          </p:cNvSpPr>
          <p:nvPr/>
        </p:nvSpPr>
        <p:spPr>
          <a:xfrm>
            <a:off x="9300112" y="64257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600" smtClean="0">
                <a:solidFill>
                  <a:schemeClr val="tx1"/>
                </a:solidFill>
              </a:rPr>
              <a:pPr/>
              <a:t>30</a:t>
            </a:fld>
            <a:endParaRPr lang="en-US" altLang="ja-JP" sz="1600" dirty="0">
              <a:solidFill>
                <a:schemeClr val="tx1"/>
              </a:solidFill>
            </a:endParaRPr>
          </a:p>
        </p:txBody>
      </p:sp>
      <p:sp>
        <p:nvSpPr>
          <p:cNvPr id="5" name="テキスト ボックス 4">
            <a:extLst>
              <a:ext uri="{FF2B5EF4-FFF2-40B4-BE49-F238E27FC236}">
                <a16:creationId xmlns:a16="http://schemas.microsoft.com/office/drawing/2014/main" id="{D74E4620-7C42-2303-2C7D-E7FB7A12BFAE}"/>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 name="タイトル 5">
            <a:extLst>
              <a:ext uri="{FF2B5EF4-FFF2-40B4-BE49-F238E27FC236}">
                <a16:creationId xmlns:a16="http://schemas.microsoft.com/office/drawing/2014/main" id="{E6AE1666-C2E2-AD41-1F57-0832D56AAE8A}"/>
              </a:ext>
            </a:extLst>
          </p:cNvPr>
          <p:cNvSpPr txBox="1">
            <a:spLocks/>
          </p:cNvSpPr>
          <p:nvPr/>
        </p:nvSpPr>
        <p:spPr>
          <a:xfrm>
            <a:off x="699687" y="1968417"/>
            <a:ext cx="1804159" cy="1445897"/>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200">
                <a:solidFill>
                  <a:schemeClr val="bg1"/>
                </a:solidFill>
                <a:latin typeface="Hiragino Sans W7" panose="020B0400000000000000" pitchFamily="34" charset="-128"/>
                <a:ea typeface="Hiragino Sans W7" panose="020B0400000000000000" pitchFamily="34" charset="-128"/>
              </a:rPr>
              <a:t>支 援 体 勢</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26" name="タイトル 5">
            <a:extLst>
              <a:ext uri="{FF2B5EF4-FFF2-40B4-BE49-F238E27FC236}">
                <a16:creationId xmlns:a16="http://schemas.microsoft.com/office/drawing/2014/main" id="{2166892D-ED31-A74A-E047-C9A501625FE7}"/>
              </a:ext>
            </a:extLst>
          </p:cNvPr>
          <p:cNvSpPr txBox="1">
            <a:spLocks/>
          </p:cNvSpPr>
          <p:nvPr/>
        </p:nvSpPr>
        <p:spPr>
          <a:xfrm>
            <a:off x="5167229" y="1968417"/>
            <a:ext cx="1804159" cy="1445897"/>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200">
                <a:solidFill>
                  <a:schemeClr val="bg1"/>
                </a:solidFill>
                <a:latin typeface="Hiragino Sans W7" panose="020B0400000000000000" pitchFamily="34" charset="-128"/>
                <a:ea typeface="Hiragino Sans W7" panose="020B0400000000000000" pitchFamily="34" charset="-128"/>
              </a:rPr>
              <a:t>支 援 体 勢</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27" name="タイトル 5">
            <a:extLst>
              <a:ext uri="{FF2B5EF4-FFF2-40B4-BE49-F238E27FC236}">
                <a16:creationId xmlns:a16="http://schemas.microsoft.com/office/drawing/2014/main" id="{680AFD01-22FA-DAB2-3345-85A77AB5063D}"/>
              </a:ext>
            </a:extLst>
          </p:cNvPr>
          <p:cNvSpPr txBox="1">
            <a:spLocks/>
          </p:cNvSpPr>
          <p:nvPr/>
        </p:nvSpPr>
        <p:spPr>
          <a:xfrm>
            <a:off x="7401000" y="1968417"/>
            <a:ext cx="1804159" cy="1445897"/>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200">
                <a:solidFill>
                  <a:schemeClr val="bg1"/>
                </a:solidFill>
                <a:latin typeface="Hiragino Sans W7" panose="020B0400000000000000" pitchFamily="34" charset="-128"/>
                <a:ea typeface="Hiragino Sans W7" panose="020B0400000000000000" pitchFamily="34" charset="-128"/>
              </a:rPr>
              <a:t>支 援 体 勢</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31" name="タイトル 5">
            <a:extLst>
              <a:ext uri="{FF2B5EF4-FFF2-40B4-BE49-F238E27FC236}">
                <a16:creationId xmlns:a16="http://schemas.microsoft.com/office/drawing/2014/main" id="{350573F8-CA7B-BEEB-2593-3CF61E94DCDF}"/>
              </a:ext>
            </a:extLst>
          </p:cNvPr>
          <p:cNvSpPr>
            <a:spLocks noGrp="1"/>
          </p:cNvSpPr>
          <p:nvPr>
            <p:ph type="title"/>
          </p:nvPr>
        </p:nvSpPr>
        <p:spPr>
          <a:xfrm>
            <a:off x="699686" y="548645"/>
            <a:ext cx="1804159" cy="372355"/>
          </a:xfrm>
          <a:solidFill>
            <a:schemeClr val="tx1">
              <a:lumMod val="85000"/>
              <a:lumOff val="15000"/>
            </a:schemeClr>
          </a:solidFill>
        </p:spPr>
        <p:txBody>
          <a:bodyPr anchor="ctr">
            <a:normAutofit/>
          </a:bodyPr>
          <a:lstStyle/>
          <a:p>
            <a:pPr algn="ctr"/>
            <a:r>
              <a:rPr lang="ja-JP" altLang="en-US" sz="1100">
                <a:solidFill>
                  <a:schemeClr val="bg1"/>
                </a:solidFill>
                <a:latin typeface="Hiragino Sans W7" panose="020B0400000000000000" pitchFamily="34" charset="-128"/>
                <a:ea typeface="Hiragino Sans W7" panose="020B0400000000000000" pitchFamily="34" charset="-128"/>
              </a:rPr>
              <a:t>支</a:t>
            </a:r>
            <a:r>
              <a:rPr lang="en-US" altLang="ja-JP" sz="1100" dirty="0">
                <a:solidFill>
                  <a:schemeClr val="bg1"/>
                </a:solidFill>
                <a:latin typeface="Hiragino Sans W7" panose="020B0400000000000000" pitchFamily="34" charset="-128"/>
                <a:ea typeface="Hiragino Sans W7" panose="020B0400000000000000" pitchFamily="34" charset="-128"/>
              </a:rPr>
              <a:t> </a:t>
            </a:r>
            <a:r>
              <a:rPr lang="ja-JP" altLang="en-US" sz="1100">
                <a:solidFill>
                  <a:schemeClr val="bg1"/>
                </a:solidFill>
                <a:latin typeface="Hiragino Sans W7" panose="020B0400000000000000" pitchFamily="34" charset="-128"/>
                <a:ea typeface="Hiragino Sans W7" panose="020B0400000000000000" pitchFamily="34" charset="-128"/>
              </a:rPr>
              <a:t>援</a:t>
            </a:r>
            <a:r>
              <a:rPr lang="en-US" altLang="ja-JP" sz="1100" dirty="0">
                <a:solidFill>
                  <a:schemeClr val="bg1"/>
                </a:solidFill>
                <a:latin typeface="Hiragino Sans W7" panose="020B0400000000000000" pitchFamily="34" charset="-128"/>
                <a:ea typeface="Hiragino Sans W7" panose="020B0400000000000000" pitchFamily="34" charset="-128"/>
              </a:rPr>
              <a:t> </a:t>
            </a:r>
            <a:r>
              <a:rPr lang="ja-JP" altLang="en-US" sz="1100">
                <a:solidFill>
                  <a:schemeClr val="bg1"/>
                </a:solidFill>
                <a:latin typeface="Hiragino Sans W7" panose="020B0400000000000000" pitchFamily="34" charset="-128"/>
                <a:ea typeface="Hiragino Sans W7" panose="020B0400000000000000" pitchFamily="34" charset="-128"/>
              </a:rPr>
              <a:t>体</a:t>
            </a:r>
            <a:r>
              <a:rPr lang="en-US" altLang="ja-JP" sz="1100" dirty="0">
                <a:solidFill>
                  <a:schemeClr val="bg1"/>
                </a:solidFill>
                <a:latin typeface="Hiragino Sans W7" panose="020B0400000000000000" pitchFamily="34" charset="-128"/>
                <a:ea typeface="Hiragino Sans W7" panose="020B0400000000000000" pitchFamily="34" charset="-128"/>
              </a:rPr>
              <a:t> </a:t>
            </a:r>
            <a:r>
              <a:rPr lang="ja-JP" altLang="en-US" sz="1100">
                <a:solidFill>
                  <a:schemeClr val="bg1"/>
                </a:solidFill>
                <a:latin typeface="Hiragino Sans W7" panose="020B0400000000000000" pitchFamily="34" charset="-128"/>
                <a:ea typeface="Hiragino Sans W7" panose="020B0400000000000000" pitchFamily="34" charset="-128"/>
              </a:rPr>
              <a:t>勢</a:t>
            </a:r>
            <a:endParaRPr lang="ja-JP" altLang="en-US" sz="1100" dirty="0">
              <a:solidFill>
                <a:schemeClr val="bg1"/>
              </a:solidFill>
              <a:latin typeface="Hiragino Sans W7" panose="020B0400000000000000" pitchFamily="34" charset="-128"/>
              <a:ea typeface="Hiragino Sans W7" panose="020B0400000000000000" pitchFamily="34" charset="-128"/>
            </a:endParaRPr>
          </a:p>
        </p:txBody>
      </p:sp>
      <p:sp>
        <p:nvSpPr>
          <p:cNvPr id="32" name="テキスト ボックス 31">
            <a:extLst>
              <a:ext uri="{FF2B5EF4-FFF2-40B4-BE49-F238E27FC236}">
                <a16:creationId xmlns:a16="http://schemas.microsoft.com/office/drawing/2014/main" id="{506910FD-11D5-EE7A-D587-CFD5A16AA1DD}"/>
              </a:ext>
            </a:extLst>
          </p:cNvPr>
          <p:cNvSpPr txBox="1"/>
          <p:nvPr/>
        </p:nvSpPr>
        <p:spPr>
          <a:xfrm>
            <a:off x="5235576" y="368109"/>
            <a:ext cx="4330847" cy="713460"/>
          </a:xfrm>
          <a:prstGeom prst="rect">
            <a:avLst/>
          </a:prstGeom>
          <a:noFill/>
        </p:spPr>
        <p:txBody>
          <a:bodyPr wrap="none" lIns="72000" tIns="36000" rIns="72000" bIns="0" rtlCol="0">
            <a:spAutoFit/>
          </a:bodyPr>
          <a:lstStyle/>
          <a:p>
            <a:pPr algn="l"/>
            <a:r>
              <a:rPr kumimoji="1" lang="en-US" altLang="ja-JP" sz="4400" b="1" dirty="0">
                <a:solidFill>
                  <a:schemeClr val="bg1">
                    <a:lumMod val="85000"/>
                  </a:schemeClr>
                </a:solidFill>
                <a:latin typeface="+mj-ea"/>
                <a:ea typeface="+mj-ea"/>
                <a:cs typeface="メイリオ" panose="020B0604030504040204" pitchFamily="50" charset="-128"/>
              </a:rPr>
              <a:t>Sales Member</a:t>
            </a:r>
            <a:endParaRPr kumimoji="1" lang="ja-JP" altLang="en-US" sz="4400" b="1" dirty="0">
              <a:solidFill>
                <a:schemeClr val="bg1">
                  <a:lumMod val="85000"/>
                </a:schemeClr>
              </a:solidFill>
              <a:latin typeface="+mj-ea"/>
              <a:ea typeface="+mj-ea"/>
              <a:cs typeface="メイリオ" panose="020B0604030504040204" pitchFamily="50" charset="-128"/>
            </a:endParaRPr>
          </a:p>
        </p:txBody>
      </p:sp>
      <p:sp>
        <p:nvSpPr>
          <p:cNvPr id="33" name="テキスト ボックス 32">
            <a:extLst>
              <a:ext uri="{FF2B5EF4-FFF2-40B4-BE49-F238E27FC236}">
                <a16:creationId xmlns:a16="http://schemas.microsoft.com/office/drawing/2014/main" id="{CFD90E78-2C36-9EE7-E748-E68DB551B79B}"/>
              </a:ext>
            </a:extLst>
          </p:cNvPr>
          <p:cNvSpPr txBox="1"/>
          <p:nvPr/>
        </p:nvSpPr>
        <p:spPr>
          <a:xfrm>
            <a:off x="699686" y="3558714"/>
            <a:ext cx="1804159" cy="2606286"/>
          </a:xfrm>
          <a:prstGeom prst="rect">
            <a:avLst/>
          </a:prstGeom>
          <a:noFill/>
          <a:ln>
            <a:noFill/>
            <a:prstDash val="dash"/>
          </a:ln>
        </p:spPr>
        <p:txBody>
          <a:bodyPr wrap="square" lIns="72000" tIns="36000" rIns="72000" bIns="0" rtlCol="0">
            <a:spAutoFit/>
          </a:bodyPr>
          <a:lstStyle/>
          <a:p>
            <a:pPr>
              <a:lnSpc>
                <a:spcPct val="150000"/>
              </a:lnSpc>
            </a:pPr>
            <a:r>
              <a:rPr kumimoji="1" lang="en-US" altLang="ja-JP" sz="12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PM</a:t>
            </a:r>
          </a:p>
          <a:p>
            <a:pPr>
              <a:lnSpc>
                <a:spcPct val="150000"/>
              </a:lnSpc>
            </a:pP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代表取締役　田中</a:t>
            </a:r>
            <a:endPar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年齢：</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38</a:t>
            </a:r>
          </a:p>
          <a:p>
            <a:pPr>
              <a:lnSpc>
                <a:spcPct val="150000"/>
              </a:lnSpc>
            </a:pPr>
            <a:endParaRPr kumimoji="1" lang="en-US" altLang="ja-JP" sz="4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4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4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担当経験</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endParaRPr kumimoji="1" lang="en-US" altLang="ja-JP" sz="4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2014</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年営業代行会社立ち上げ。</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200</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商材以上支援実績あり。</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担当内容</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lang="ja-JP" altLang="en-US" sz="700">
                <a:solidFill>
                  <a:schemeClr val="tx1">
                    <a:lumMod val="85000"/>
                    <a:lumOff val="15000"/>
                  </a:schemeClr>
                </a:solidFill>
                <a:latin typeface="Meiryo" panose="020B0604030504040204" pitchFamily="34" charset="-128"/>
                <a:ea typeface="Meiryo" panose="020B0604030504040204" pitchFamily="34" charset="-128"/>
                <a:cs typeface="HiraKakuPro-W3"/>
                <a:sym typeface="HiraKakuPro-W3"/>
              </a:rPr>
              <a:t>プロジェクトの品質管理責任者</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・社員教育</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・マネジメント</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endParaRPr kumimoji="1" lang="ja-JP" altLang="en-US" sz="8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39" name="テキスト ボックス 38">
            <a:extLst>
              <a:ext uri="{FF2B5EF4-FFF2-40B4-BE49-F238E27FC236}">
                <a16:creationId xmlns:a16="http://schemas.microsoft.com/office/drawing/2014/main" id="{51623F4A-F83B-7ABB-9FCC-AAA62D512089}"/>
              </a:ext>
            </a:extLst>
          </p:cNvPr>
          <p:cNvSpPr txBox="1"/>
          <p:nvPr/>
        </p:nvSpPr>
        <p:spPr>
          <a:xfrm>
            <a:off x="5167229" y="3558713"/>
            <a:ext cx="1804159" cy="2217718"/>
          </a:xfrm>
          <a:prstGeom prst="rect">
            <a:avLst/>
          </a:prstGeom>
          <a:noFill/>
        </p:spPr>
        <p:txBody>
          <a:bodyPr wrap="square" lIns="72000" tIns="36000" rIns="72000" bIns="0" rtlCol="0">
            <a:spAutoFit/>
          </a:bodyPr>
          <a:lstStyle/>
          <a:p>
            <a:pPr>
              <a:lnSpc>
                <a:spcPct val="150000"/>
              </a:lnSpc>
            </a:pPr>
            <a:r>
              <a:rPr kumimoji="1" lang="ja-JP" altLang="en-US" sz="12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アウトバウンド営業</a:t>
            </a:r>
            <a:endParaRPr kumimoji="1" lang="en-US" altLang="ja-JP" sz="12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　</a:t>
            </a:r>
            <a:r>
              <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H.N</a:t>
            </a: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女性</a:t>
            </a:r>
            <a:endPar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年齢：</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36</a:t>
            </a:r>
          </a:p>
          <a:p>
            <a:pPr>
              <a:lnSpc>
                <a:spcPct val="150000"/>
              </a:lnSpc>
            </a:pPr>
            <a:endParaRPr kumimoji="1" lang="en-US" altLang="ja-JP" sz="4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4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支援実績</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オイシックス</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など</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50</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商材以上経験あり</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3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担当経験</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・法人営業</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10</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年経験、</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SV</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経験者</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20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lang="ja-JP" altLang="en-US" sz="700">
                <a:solidFill>
                  <a:schemeClr val="tx1">
                    <a:lumMod val="85000"/>
                    <a:lumOff val="15000"/>
                  </a:schemeClr>
                </a:solidFill>
              </a:rPr>
              <a:t>アポ率</a:t>
            </a:r>
            <a:r>
              <a:rPr lang="en-US" altLang="ja-JP" sz="700" dirty="0">
                <a:solidFill>
                  <a:schemeClr val="tx1">
                    <a:lumMod val="85000"/>
                    <a:lumOff val="15000"/>
                  </a:schemeClr>
                </a:solidFill>
              </a:rPr>
              <a:t>1.5〜1.8%</a:t>
            </a:r>
            <a:r>
              <a:rPr lang="ja-JP" altLang="en-US" sz="700">
                <a:solidFill>
                  <a:schemeClr val="tx1">
                    <a:lumMod val="85000"/>
                    <a:lumOff val="15000"/>
                  </a:schemeClr>
                </a:solidFill>
              </a:rPr>
              <a:t>を安定維持</a:t>
            </a:r>
            <a:endParaRPr lang="en-US" altLang="ja-JP" sz="700" dirty="0">
              <a:solidFill>
                <a:schemeClr val="tx1">
                  <a:lumMod val="85000"/>
                  <a:lumOff val="15000"/>
                </a:schemeClr>
              </a:solidFill>
            </a:endParaRPr>
          </a:p>
          <a:p>
            <a:pPr>
              <a:lnSpc>
                <a:spcPct val="200000"/>
              </a:lnSpc>
            </a:pPr>
            <a:r>
              <a:rPr lang="ja-JP" altLang="en-US" sz="700">
                <a:solidFill>
                  <a:schemeClr val="tx1">
                    <a:lumMod val="85000"/>
                    <a:lumOff val="15000"/>
                  </a:schemeClr>
                </a:solidFill>
                <a:latin typeface="Meiryo" panose="020B0604030504040204" pitchFamily="34" charset="-128"/>
                <a:ea typeface="Meiryo" panose="020B0604030504040204" pitchFamily="34" charset="-128"/>
                <a:sym typeface="HiraKakuPro-W3"/>
              </a:rPr>
              <a:t>・</a:t>
            </a:r>
            <a:r>
              <a:rPr lang="ja-JP" altLang="en-US" sz="700">
                <a:solidFill>
                  <a:schemeClr val="tx1">
                    <a:lumMod val="85000"/>
                    <a:lumOff val="15000"/>
                  </a:schemeClr>
                </a:solidFill>
              </a:rPr>
              <a:t>共感力が高く、ヒアリングが得意</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41" name="テキスト ボックス 40">
            <a:extLst>
              <a:ext uri="{FF2B5EF4-FFF2-40B4-BE49-F238E27FC236}">
                <a16:creationId xmlns:a16="http://schemas.microsoft.com/office/drawing/2014/main" id="{AE08D046-4326-2885-7F41-9EBC5C770AB8}"/>
              </a:ext>
            </a:extLst>
          </p:cNvPr>
          <p:cNvSpPr txBox="1"/>
          <p:nvPr/>
        </p:nvSpPr>
        <p:spPr>
          <a:xfrm>
            <a:off x="7401000" y="3551873"/>
            <a:ext cx="1804159" cy="2194635"/>
          </a:xfrm>
          <a:prstGeom prst="rect">
            <a:avLst/>
          </a:prstGeom>
          <a:noFill/>
        </p:spPr>
        <p:txBody>
          <a:bodyPr wrap="square" lIns="72000" tIns="36000" rIns="72000" bIns="0" rtlCol="0">
            <a:spAutoFit/>
          </a:bodyPr>
          <a:lstStyle/>
          <a:p>
            <a:pPr>
              <a:lnSpc>
                <a:spcPct val="150000"/>
              </a:lnSpc>
            </a:pPr>
            <a:r>
              <a:rPr kumimoji="1" lang="ja-JP" altLang="en-US" sz="12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アウトバウンド営業</a:t>
            </a:r>
            <a:endParaRPr kumimoji="1" lang="en-US" altLang="ja-JP" sz="12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　</a:t>
            </a:r>
            <a:r>
              <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H.I</a:t>
            </a: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女性</a:t>
            </a:r>
            <a:endPar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年齢：</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32</a:t>
            </a:r>
          </a:p>
          <a:p>
            <a:pPr>
              <a:lnSpc>
                <a:spcPct val="150000"/>
              </a:lnSpc>
            </a:pPr>
            <a:endParaRPr kumimoji="1" lang="en-US" altLang="ja-JP" sz="4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4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7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7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支援実績</a:t>
            </a:r>
            <a:r>
              <a:rPr kumimoji="1" lang="en-US" altLang="ja-JP" sz="7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オイシックス など</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50</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商材以上経験あり</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3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担当経験</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・法人営業</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8</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年経験、</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SV</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経験者</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20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・平均</a:t>
            </a:r>
            <a:r>
              <a:rPr lang="ja-JP" altLang="en-US" sz="700">
                <a:solidFill>
                  <a:schemeClr val="tx1">
                    <a:lumMod val="85000"/>
                    <a:lumOff val="15000"/>
                  </a:schemeClr>
                </a:solidFill>
              </a:rPr>
              <a:t>アポ率</a:t>
            </a:r>
            <a:r>
              <a:rPr lang="en-US" altLang="ja-JP" sz="700" dirty="0">
                <a:solidFill>
                  <a:schemeClr val="tx1">
                    <a:lumMod val="85000"/>
                    <a:lumOff val="15000"/>
                  </a:schemeClr>
                </a:solidFill>
              </a:rPr>
              <a:t>2.2%</a:t>
            </a:r>
          </a:p>
          <a:p>
            <a:pPr>
              <a:lnSpc>
                <a:spcPct val="200000"/>
              </a:lnSpc>
            </a:pPr>
            <a:r>
              <a:rPr lang="ja-JP" altLang="en-US" sz="700">
                <a:solidFill>
                  <a:schemeClr val="tx1">
                    <a:lumMod val="85000"/>
                    <a:lumOff val="15000"/>
                  </a:schemeClr>
                </a:solidFill>
                <a:latin typeface="Meiryo" panose="020B0604030504040204" pitchFamily="34" charset="-128"/>
                <a:ea typeface="Meiryo" panose="020B0604030504040204" pitchFamily="34" charset="-128"/>
                <a:sym typeface="HiraKakuPro-W3"/>
              </a:rPr>
              <a:t>・追客、クロージングが得意</a:t>
            </a:r>
            <a:endParaRPr kumimoji="1" lang="en-US" altLang="ja-JP" sz="700" dirty="0">
              <a:solidFill>
                <a:schemeClr val="tx1">
                  <a:lumMod val="85000"/>
                  <a:lumOff val="15000"/>
                </a:schemeClr>
              </a:solidFill>
              <a:latin typeface="+mj-ea"/>
              <a:ea typeface="+mj-ea"/>
              <a:cs typeface="メイリオ" panose="020B0604030504040204" pitchFamily="50" charset="-128"/>
            </a:endParaRPr>
          </a:p>
        </p:txBody>
      </p:sp>
      <p:sp>
        <p:nvSpPr>
          <p:cNvPr id="43" name="テキスト ボックス 42">
            <a:extLst>
              <a:ext uri="{FF2B5EF4-FFF2-40B4-BE49-F238E27FC236}">
                <a16:creationId xmlns:a16="http://schemas.microsoft.com/office/drawing/2014/main" id="{B917E269-F2B4-9FAB-FD19-E357C705B65D}"/>
              </a:ext>
            </a:extLst>
          </p:cNvPr>
          <p:cNvSpPr txBox="1"/>
          <p:nvPr/>
        </p:nvSpPr>
        <p:spPr>
          <a:xfrm>
            <a:off x="652787" y="1023764"/>
            <a:ext cx="8913636" cy="850233"/>
          </a:xfrm>
          <a:prstGeom prst="rect">
            <a:avLst/>
          </a:prstGeom>
          <a:noFill/>
        </p:spPr>
        <p:txBody>
          <a:bodyPr wrap="square">
            <a:spAutoFit/>
          </a:bodyPr>
          <a:lstStyle/>
          <a:p>
            <a:pPr>
              <a:lnSpc>
                <a:spcPct val="150000"/>
              </a:lnSpc>
            </a:pPr>
            <a:r>
              <a:rPr lang="ja-JP" altLang="en-US" sz="2000" b="1">
                <a:solidFill>
                  <a:srgbClr val="419FFF"/>
                </a:solidFill>
                <a:latin typeface="Meiryo" panose="020B0604030504040204" pitchFamily="34" charset="-128"/>
                <a:ea typeface="Meiryo" panose="020B0604030504040204" pitchFamily="34" charset="-128"/>
              </a:rPr>
              <a:t>貴社商材に最適化された専属チームで伴走支援</a:t>
            </a:r>
            <a:endParaRPr lang="en-US" altLang="ja-JP" sz="2400" b="1" dirty="0">
              <a:solidFill>
                <a:srgbClr val="419FFF"/>
              </a:solidFill>
              <a:latin typeface="Meiryo" panose="020B0604030504040204" pitchFamily="34" charset="-128"/>
              <a:ea typeface="Meiryo" panose="020B0604030504040204" pitchFamily="34" charset="-128"/>
            </a:endParaRPr>
          </a:p>
          <a:p>
            <a:pPr>
              <a:lnSpc>
                <a:spcPct val="150000"/>
              </a:lnSpc>
            </a:pPr>
            <a:r>
              <a:rPr lang="ja-JP" altLang="en-US" sz="1400">
                <a:solidFill>
                  <a:srgbClr val="1C8DEE"/>
                </a:solidFill>
                <a:latin typeface="Meiryo" panose="020B0604030504040204" pitchFamily="34" charset="-128"/>
                <a:ea typeface="Meiryo" panose="020B0604030504040204" pitchFamily="34" charset="-128"/>
              </a:rPr>
              <a:t>アウトバウンド経験豊富な担当のみで営業チームを構築</a:t>
            </a:r>
            <a:endParaRPr lang="en-US" altLang="ja-JP" sz="1400" dirty="0">
              <a:solidFill>
                <a:srgbClr val="1C8DEE"/>
              </a:solidFill>
              <a:latin typeface="Meiryo" panose="020B0604030504040204" pitchFamily="34" charset="-128"/>
              <a:ea typeface="Meiryo" panose="020B0604030504040204" pitchFamily="34" charset="-128"/>
            </a:endParaRPr>
          </a:p>
        </p:txBody>
      </p:sp>
      <p:pic>
        <p:nvPicPr>
          <p:cNvPr id="45" name="図 44" descr="スーツを着た男性&#10;&#10;AI 生成コンテンツは誤りを含む可能性があります。">
            <a:extLst>
              <a:ext uri="{FF2B5EF4-FFF2-40B4-BE49-F238E27FC236}">
                <a16:creationId xmlns:a16="http://schemas.microsoft.com/office/drawing/2014/main" id="{4F503789-EA3D-C6DB-6561-13136850BE40}"/>
              </a:ext>
            </a:extLst>
          </p:cNvPr>
          <p:cNvPicPr>
            <a:picLocks noChangeAspect="1"/>
          </p:cNvPicPr>
          <p:nvPr/>
        </p:nvPicPr>
        <p:blipFill>
          <a:blip r:embed="rId4"/>
          <a:srcRect t="3996" b="31333"/>
          <a:stretch>
            <a:fillRect/>
          </a:stretch>
        </p:blipFill>
        <p:spPr>
          <a:xfrm>
            <a:off x="699686" y="1964044"/>
            <a:ext cx="1804159" cy="1450270"/>
          </a:xfrm>
          <a:prstGeom prst="rect">
            <a:avLst/>
          </a:prstGeom>
        </p:spPr>
      </p:pic>
      <p:pic>
        <p:nvPicPr>
          <p:cNvPr id="50" name="図 49" descr="携帯電話で話す女性&#10;&#10;AI 生成コンテンツは誤りを含む可能性があります。">
            <a:extLst>
              <a:ext uri="{FF2B5EF4-FFF2-40B4-BE49-F238E27FC236}">
                <a16:creationId xmlns:a16="http://schemas.microsoft.com/office/drawing/2014/main" id="{70BB8298-9BB0-F6A0-5EBD-CEA6A3E952FF}"/>
              </a:ext>
            </a:extLst>
          </p:cNvPr>
          <p:cNvPicPr>
            <a:picLocks noChangeAspect="1"/>
          </p:cNvPicPr>
          <p:nvPr/>
        </p:nvPicPr>
        <p:blipFill>
          <a:blip r:embed="rId5"/>
          <a:srcRect b="28437"/>
          <a:stretch>
            <a:fillRect/>
          </a:stretch>
        </p:blipFill>
        <p:spPr>
          <a:xfrm>
            <a:off x="5166654" y="1964044"/>
            <a:ext cx="1804159" cy="1450270"/>
          </a:xfrm>
          <a:prstGeom prst="rect">
            <a:avLst/>
          </a:prstGeom>
        </p:spPr>
      </p:pic>
      <p:pic>
        <p:nvPicPr>
          <p:cNvPr id="52" name="図 51" descr="スーツを着ている女性&#10;&#10;AI 生成コンテンツは誤りを含む可能性があります。">
            <a:extLst>
              <a:ext uri="{FF2B5EF4-FFF2-40B4-BE49-F238E27FC236}">
                <a16:creationId xmlns:a16="http://schemas.microsoft.com/office/drawing/2014/main" id="{E6ECF5ED-6634-7C79-1684-5C6CF7FA89F3}"/>
              </a:ext>
            </a:extLst>
          </p:cNvPr>
          <p:cNvPicPr>
            <a:picLocks noChangeAspect="1"/>
          </p:cNvPicPr>
          <p:nvPr/>
        </p:nvPicPr>
        <p:blipFill>
          <a:blip r:embed="rId6"/>
          <a:srcRect t="7574" b="21933"/>
          <a:stretch>
            <a:fillRect/>
          </a:stretch>
        </p:blipFill>
        <p:spPr>
          <a:xfrm>
            <a:off x="7401000" y="1967874"/>
            <a:ext cx="1804159" cy="1450270"/>
          </a:xfrm>
          <a:prstGeom prst="rect">
            <a:avLst/>
          </a:prstGeom>
        </p:spPr>
      </p:pic>
      <p:pic>
        <p:nvPicPr>
          <p:cNvPr id="7" name="図 6" descr="白い壁の前に立つ男&#10;&#10;AI 生成コンテンツは誤りを含む可能性があります。">
            <a:extLst>
              <a:ext uri="{FF2B5EF4-FFF2-40B4-BE49-F238E27FC236}">
                <a16:creationId xmlns:a16="http://schemas.microsoft.com/office/drawing/2014/main" id="{4FFAD6B1-EF18-1C45-76C7-E0287276356A}"/>
              </a:ext>
            </a:extLst>
          </p:cNvPr>
          <p:cNvPicPr>
            <a:picLocks noChangeAspect="1"/>
          </p:cNvPicPr>
          <p:nvPr/>
        </p:nvPicPr>
        <p:blipFill>
          <a:blip r:embed="rId7"/>
          <a:srcRect t="13128" b="6729"/>
          <a:stretch>
            <a:fillRect/>
          </a:stretch>
        </p:blipFill>
        <p:spPr>
          <a:xfrm>
            <a:off x="2933169" y="1964044"/>
            <a:ext cx="1804159" cy="1445896"/>
          </a:xfrm>
          <a:prstGeom prst="rect">
            <a:avLst/>
          </a:prstGeom>
        </p:spPr>
      </p:pic>
      <p:sp>
        <p:nvSpPr>
          <p:cNvPr id="8" name="テキスト ボックス 7">
            <a:extLst>
              <a:ext uri="{FF2B5EF4-FFF2-40B4-BE49-F238E27FC236}">
                <a16:creationId xmlns:a16="http://schemas.microsoft.com/office/drawing/2014/main" id="{7F0C993C-FEE4-0B9D-105F-F1970C322CC5}"/>
              </a:ext>
            </a:extLst>
          </p:cNvPr>
          <p:cNvSpPr txBox="1"/>
          <p:nvPr/>
        </p:nvSpPr>
        <p:spPr>
          <a:xfrm>
            <a:off x="2933169" y="3551873"/>
            <a:ext cx="1918324" cy="2728435"/>
          </a:xfrm>
          <a:prstGeom prst="rect">
            <a:avLst/>
          </a:prstGeom>
          <a:noFill/>
        </p:spPr>
        <p:txBody>
          <a:bodyPr wrap="square" lIns="72000" tIns="36000" rIns="72000" bIns="0" rtlCol="0">
            <a:spAutoFit/>
          </a:bodyPr>
          <a:lstStyle/>
          <a:p>
            <a:pPr>
              <a:lnSpc>
                <a:spcPct val="150000"/>
              </a:lnSpc>
            </a:pPr>
            <a:r>
              <a:rPr kumimoji="1" lang="ja-JP" altLang="en-US" sz="12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ディレクション</a:t>
            </a:r>
            <a:endParaRPr kumimoji="1" lang="en-US" altLang="ja-JP" sz="12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10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　</a:t>
            </a:r>
            <a:r>
              <a:rPr kumimoji="1" lang="en-US" altLang="ja-JP" sz="10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R.U</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年齢：</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37</a:t>
            </a:r>
          </a:p>
          <a:p>
            <a:pPr>
              <a:lnSpc>
                <a:spcPct val="150000"/>
              </a:lnSpc>
            </a:pPr>
            <a:endParaRPr kumimoji="1" lang="en-US" altLang="ja-JP" sz="4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4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支援実績</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パーソル</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日総工産</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森永乳業</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ツナググループ・ホールディングス</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フェニクスコンサルティング</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リフレクト</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など</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endParaRPr kumimoji="1" lang="en-US" altLang="ja-JP" sz="400" dirty="0">
              <a:solidFill>
                <a:schemeClr val="tx1">
                  <a:lumMod val="85000"/>
                  <a:lumOff val="15000"/>
                </a:schemeClr>
              </a:solidFill>
              <a:latin typeface="+mj-ea"/>
              <a:ea typeface="+mj-ea"/>
              <a:cs typeface="メイリオ" panose="020B0604030504040204" pitchFamily="50" charset="-128"/>
            </a:endParaRPr>
          </a:p>
          <a:p>
            <a:pPr>
              <a:lnSpc>
                <a:spcPct val="150000"/>
              </a:lnSpc>
            </a:pP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800" b="1">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担当内容</a:t>
            </a:r>
            <a:r>
              <a:rPr kumimoji="1" lang="en-US" altLang="ja-JP" sz="8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・ディレクション経験</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50</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商材以上</a:t>
            </a:r>
            <a:endParaRPr kumimoji="1" lang="en-US" altLang="ja-JP" sz="700" dirty="0">
              <a:solidFill>
                <a:schemeClr val="tx1">
                  <a:lumMod val="85000"/>
                  <a:lumOff val="15000"/>
                </a:schemeClr>
              </a:solidFill>
              <a:latin typeface="+mj-ea"/>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HR/</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研修商材支援実績多数</a:t>
            </a:r>
            <a:endParaRPr kumimoji="1" lang="en-US" altLang="ja-JP" sz="700" b="1"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KPI</a:t>
            </a:r>
            <a:r>
              <a:rPr kumimoji="1" lang="ja-JP" altLang="en-US" sz="70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rPr>
              <a:t>達成に向けたディレクション支援</a:t>
            </a:r>
            <a:endParaRPr kumimoji="1" lang="en-US" altLang="ja-JP" sz="70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a:p>
            <a:pPr>
              <a:lnSpc>
                <a:spcPct val="150000"/>
              </a:lnSpc>
            </a:pPr>
            <a:endParaRPr kumimoji="1" lang="en-US" altLang="ja-JP" sz="1050" dirty="0">
              <a:solidFill>
                <a:schemeClr val="tx1">
                  <a:lumMod val="85000"/>
                  <a:lumOff val="15000"/>
                </a:schemeClr>
              </a:solidFill>
              <a:latin typeface="Meiryo" panose="020B0604030504040204" pitchFamily="34" charset="-128"/>
              <a:ea typeface="Meiryo" panose="020B0604030504040204" pitchFamily="34" charset="-128"/>
              <a:cs typeface="メイリオ" panose="020B0604030504040204" pitchFamily="50" charset="-128"/>
            </a:endParaRPr>
          </a:p>
        </p:txBody>
      </p:sp>
    </p:spTree>
    <p:extLst>
      <p:ext uri="{BB962C8B-B14F-4D97-AF65-F5344CB8AC3E}">
        <p14:creationId xmlns:p14="http://schemas.microsoft.com/office/powerpoint/2010/main" val="54608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9B135198-78E9-B19B-E875-865CDB86567F}"/>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CB4F7023-A726-C4DC-9054-620850A63D78}"/>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5C450756-2AC9-4E1F-EDF2-8F685A9D61D8}"/>
              </a:ext>
            </a:extLst>
          </p:cNvPr>
          <p:cNvSpPr txBox="1">
            <a:spLocks/>
          </p:cNvSpPr>
          <p:nvPr/>
        </p:nvSpPr>
        <p:spPr>
          <a:xfrm>
            <a:off x="9300112" y="64257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600" smtClean="0">
                <a:solidFill>
                  <a:schemeClr val="tx1"/>
                </a:solidFill>
              </a:rPr>
              <a:pPr/>
              <a:t>31</a:t>
            </a:fld>
            <a:endParaRPr lang="en-US" altLang="ja-JP" sz="1600" dirty="0">
              <a:solidFill>
                <a:schemeClr val="tx1"/>
              </a:solidFill>
            </a:endParaRPr>
          </a:p>
        </p:txBody>
      </p:sp>
      <p:sp>
        <p:nvSpPr>
          <p:cNvPr id="5" name="テキスト ボックス 4">
            <a:extLst>
              <a:ext uri="{FF2B5EF4-FFF2-40B4-BE49-F238E27FC236}">
                <a16:creationId xmlns:a16="http://schemas.microsoft.com/office/drawing/2014/main" id="{12ACD40F-EB2D-587A-B30D-E942232A804D}"/>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1" name="タイトル 5">
            <a:extLst>
              <a:ext uri="{FF2B5EF4-FFF2-40B4-BE49-F238E27FC236}">
                <a16:creationId xmlns:a16="http://schemas.microsoft.com/office/drawing/2014/main" id="{C71CF51C-4094-00E0-577B-531938E32B18}"/>
              </a:ext>
            </a:extLst>
          </p:cNvPr>
          <p:cNvSpPr>
            <a:spLocks noGrp="1"/>
          </p:cNvSpPr>
          <p:nvPr>
            <p:ph type="title"/>
          </p:nvPr>
        </p:nvSpPr>
        <p:spPr>
          <a:xfrm>
            <a:off x="531981" y="388087"/>
            <a:ext cx="4362317" cy="509614"/>
          </a:xfrm>
          <a:solidFill>
            <a:schemeClr val="tx1">
              <a:lumMod val="85000"/>
              <a:lumOff val="15000"/>
            </a:schemeClr>
          </a:solidFill>
        </p:spPr>
        <p:txBody>
          <a:bodyPr anchor="ctr">
            <a:normAutofit/>
          </a:bodyPr>
          <a:lstStyle/>
          <a:p>
            <a:pPr algn="ctr"/>
            <a:r>
              <a:rPr lang="ja-JP" altLang="en-US" sz="1400">
                <a:solidFill>
                  <a:schemeClr val="bg1"/>
                </a:solidFill>
                <a:latin typeface="Hiragino Sans W7" panose="020B0400000000000000" pitchFamily="34" charset="-128"/>
                <a:ea typeface="Hiragino Sans W7" panose="020B0400000000000000" pitchFamily="34" charset="-128"/>
              </a:rPr>
              <a:t>なぜ成果が上がるのか：</a:t>
            </a:r>
            <a:r>
              <a:rPr lang="en-US" altLang="ja-JP" sz="1400" dirty="0">
                <a:solidFill>
                  <a:schemeClr val="bg1"/>
                </a:solidFill>
                <a:latin typeface="Hiragino Sans W7" panose="020B0400000000000000" pitchFamily="34" charset="-128"/>
                <a:ea typeface="Hiragino Sans W7" panose="020B0400000000000000" pitchFamily="34" charset="-128"/>
              </a:rPr>
              <a:t>PMF</a:t>
            </a:r>
            <a:r>
              <a:rPr lang="ja-JP" altLang="en-US" sz="1400">
                <a:solidFill>
                  <a:schemeClr val="bg1"/>
                </a:solidFill>
                <a:latin typeface="Hiragino Sans W7" panose="020B0400000000000000" pitchFamily="34" charset="-128"/>
                <a:ea typeface="Hiragino Sans W7" panose="020B0400000000000000" pitchFamily="34" charset="-128"/>
              </a:rPr>
              <a:t>型ディレクション</a:t>
            </a:r>
            <a:endParaRPr lang="ja-JP" altLang="en-US" sz="1400" dirty="0">
              <a:solidFill>
                <a:schemeClr val="bg1"/>
              </a:solidFill>
              <a:latin typeface="Hiragino Sans W7" panose="020B0400000000000000" pitchFamily="34" charset="-128"/>
              <a:ea typeface="Hiragino Sans W7" panose="020B0400000000000000" pitchFamily="34" charset="-128"/>
            </a:endParaRPr>
          </a:p>
        </p:txBody>
      </p:sp>
      <p:sp>
        <p:nvSpPr>
          <p:cNvPr id="21" name="Text 1">
            <a:extLst>
              <a:ext uri="{FF2B5EF4-FFF2-40B4-BE49-F238E27FC236}">
                <a16:creationId xmlns:a16="http://schemas.microsoft.com/office/drawing/2014/main" id="{B5CD2700-0E23-CBAD-A49D-870E18356C31}"/>
              </a:ext>
            </a:extLst>
          </p:cNvPr>
          <p:cNvSpPr/>
          <p:nvPr/>
        </p:nvSpPr>
        <p:spPr>
          <a:xfrm>
            <a:off x="617183" y="1326314"/>
            <a:ext cx="11277600" cy="304800"/>
          </a:xfrm>
          <a:prstGeom prst="rect">
            <a:avLst/>
          </a:prstGeom>
          <a:noFill/>
          <a:ln/>
        </p:spPr>
        <p:txBody>
          <a:bodyPr vert="horz" wrap="square" lIns="0" tIns="0" rIns="0" bIns="0" rtlCol="0" anchor="t"/>
          <a:lstStyle/>
          <a:p>
            <a:pPr marL="0" indent="0">
              <a:lnSpc>
                <a:spcPts val="2400"/>
              </a:lnSpc>
              <a:buNone/>
            </a:pPr>
            <a:endParaRPr lang="en-US" sz="1800" dirty="0"/>
          </a:p>
        </p:txBody>
      </p:sp>
      <p:sp>
        <p:nvSpPr>
          <p:cNvPr id="37" name="テキスト ボックス 36">
            <a:extLst>
              <a:ext uri="{FF2B5EF4-FFF2-40B4-BE49-F238E27FC236}">
                <a16:creationId xmlns:a16="http://schemas.microsoft.com/office/drawing/2014/main" id="{4A52D7D3-AE4F-77B1-FAA4-4C3B2AEB238C}"/>
              </a:ext>
            </a:extLst>
          </p:cNvPr>
          <p:cNvSpPr txBox="1"/>
          <p:nvPr/>
        </p:nvSpPr>
        <p:spPr>
          <a:xfrm>
            <a:off x="494481" y="1197000"/>
            <a:ext cx="8917038" cy="1052014"/>
          </a:xfrm>
          <a:prstGeom prst="rect">
            <a:avLst/>
          </a:prstGeom>
          <a:noFill/>
        </p:spPr>
        <p:txBody>
          <a:bodyPr wrap="none" lIns="72000" tIns="36000" rIns="72000" bIns="0" rtlCol="0">
            <a:spAutoFit/>
          </a:bodyPr>
          <a:lstStyle/>
          <a:p>
            <a:pPr>
              <a:lnSpc>
                <a:spcPct val="150000"/>
              </a:lnSpc>
            </a:pPr>
            <a:r>
              <a:rPr lang="en-US" altLang="ja-JP" sz="2800" b="1" dirty="0">
                <a:latin typeface="Meiryo" panose="020B0604030504040204" pitchFamily="34" charset="-128"/>
                <a:ea typeface="Meiryo" panose="020B0604030504040204" pitchFamily="34" charset="-128"/>
              </a:rPr>
              <a:t>PMF</a:t>
            </a:r>
            <a:r>
              <a:rPr lang="ja-JP" altLang="en-US" sz="2800" b="1">
                <a:latin typeface="Meiryo" panose="020B0604030504040204" pitchFamily="34" charset="-128"/>
                <a:ea typeface="Meiryo" panose="020B0604030504040204" pitchFamily="34" charset="-128"/>
              </a:rPr>
              <a:t>に基づくディレクション</a:t>
            </a:r>
            <a:r>
              <a:rPr kumimoji="1" lang="ja-JP" altLang="en-US" sz="2800" b="1">
                <a:latin typeface="Meiryo" panose="020B0604030504040204" pitchFamily="34" charset="-128"/>
                <a:ea typeface="Meiryo" panose="020B0604030504040204" pitchFamily="34" charset="-128"/>
                <a:cs typeface="メイリオ" panose="020B0604030504040204" pitchFamily="50" charset="-128"/>
              </a:rPr>
              <a:t>とは？</a:t>
            </a:r>
            <a:r>
              <a:rPr lang="ja-JP" altLang="en-US" sz="1400"/>
              <a:t>（</a:t>
            </a:r>
            <a:r>
              <a:rPr lang="en-US" altLang="ja-JP" sz="1400" dirty="0"/>
              <a:t>Product Market Fit</a:t>
            </a:r>
            <a:r>
              <a:rPr lang="ja-JP" altLang="en-US" sz="1400"/>
              <a:t>）</a:t>
            </a:r>
            <a:endParaRPr lang="en-US" altLang="ja-JP" sz="1400" dirty="0"/>
          </a:p>
          <a:p>
            <a:pPr>
              <a:lnSpc>
                <a:spcPct val="150000"/>
              </a:lnSpc>
            </a:pPr>
            <a:endParaRPr kumimoji="1" lang="en-US" altLang="ja-JP" sz="500" b="1" dirty="0">
              <a:solidFill>
                <a:srgbClr val="419FFF"/>
              </a:solidFill>
              <a:latin typeface="+mj-ea"/>
              <a:ea typeface="+mj-ea"/>
              <a:cs typeface="メイリオ" panose="020B0604030504040204" pitchFamily="50" charset="-128"/>
            </a:endParaRPr>
          </a:p>
          <a:p>
            <a:pPr>
              <a:lnSpc>
                <a:spcPct val="150000"/>
              </a:lnSpc>
            </a:pPr>
            <a:r>
              <a:rPr lang="ja-JP" altLang="en-US" sz="1200">
                <a:latin typeface="Meiryo" panose="020B0604030504040204" pitchFamily="34" charset="-128"/>
                <a:ea typeface="Meiryo" panose="020B0604030504040204" pitchFamily="34" charset="-128"/>
              </a:rPr>
              <a:t>提供するサービスが顧客ニーズに合致し、顧客が「これを探していた」と自然に受け入れてもらえる状態に転換することです。</a:t>
            </a:r>
            <a:endParaRPr lang="en-US" altLang="ja-JP" sz="1200" dirty="0">
              <a:latin typeface="Meiryo" panose="020B0604030504040204" pitchFamily="34" charset="-128"/>
              <a:ea typeface="Meiryo" panose="020B0604030504040204" pitchFamily="34" charset="-128"/>
            </a:endParaRPr>
          </a:p>
        </p:txBody>
      </p:sp>
      <p:sp>
        <p:nvSpPr>
          <p:cNvPr id="3" name="正方形/長方形 2">
            <a:extLst>
              <a:ext uri="{FF2B5EF4-FFF2-40B4-BE49-F238E27FC236}">
                <a16:creationId xmlns:a16="http://schemas.microsoft.com/office/drawing/2014/main" id="{134EADD8-F18D-1BA7-6F03-85EA9C63ED6F}"/>
              </a:ext>
            </a:extLst>
          </p:cNvPr>
          <p:cNvSpPr/>
          <p:nvPr/>
        </p:nvSpPr>
        <p:spPr>
          <a:xfrm>
            <a:off x="590683" y="2689084"/>
            <a:ext cx="4191817" cy="14945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6D2BB51D-9A7E-B5C0-B0F7-4A6444E2ECD3}"/>
              </a:ext>
            </a:extLst>
          </p:cNvPr>
          <p:cNvSpPr/>
          <p:nvPr/>
        </p:nvSpPr>
        <p:spPr>
          <a:xfrm>
            <a:off x="617183" y="2670270"/>
            <a:ext cx="4191817" cy="151334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kumimoji="1" lang="ja-JP" altLang="en-US" sz="120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a:solidFill>
                  <a:schemeClr val="tx1"/>
                </a:solidFill>
                <a:latin typeface="メイリオ" panose="020B0604030504040204" pitchFamily="50" charset="-128"/>
                <a:ea typeface="メイリオ" panose="020B0604030504040204" pitchFamily="50" charset="-128"/>
              </a:rPr>
              <a:t>　</a:t>
            </a:r>
            <a:r>
              <a:rPr kumimoji="1" lang="ja-JP" altLang="en-US" sz="1200" b="1">
                <a:solidFill>
                  <a:schemeClr val="tx1"/>
                </a:solidFill>
                <a:latin typeface="メイリオ" panose="020B0604030504040204" pitchFamily="50" charset="-128"/>
                <a:ea typeface="メイリオ" panose="020B0604030504040204" pitchFamily="50" charset="-128"/>
              </a:rPr>
              <a:t>従来の「売り込み」型の営業</a:t>
            </a:r>
            <a:endParaRPr kumimoji="1" lang="en-US" altLang="ja-JP" sz="1200" b="1"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顧客の真のニーズとのズレ</a:t>
            </a:r>
            <a:endParaRPr kumimoji="1" lang="en-US" altLang="ja-JP" sz="1100"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強引な営業アプローチ</a:t>
            </a:r>
            <a:endParaRPr kumimoji="1" lang="en-US" altLang="ja-JP" sz="1100"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成果に結びつきにくい</a:t>
            </a:r>
            <a:endParaRPr kumimoji="1" lang="ja-JP" altLang="en-US" sz="1100"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1AF5B280-F6DB-8771-0586-2AFA066F5453}"/>
              </a:ext>
            </a:extLst>
          </p:cNvPr>
          <p:cNvSpPr/>
          <p:nvPr/>
        </p:nvSpPr>
        <p:spPr>
          <a:xfrm>
            <a:off x="5097000" y="2689084"/>
            <a:ext cx="4191817" cy="14945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E29DE89D-27E0-65AC-884B-5F4AEB392833}"/>
              </a:ext>
            </a:extLst>
          </p:cNvPr>
          <p:cNvSpPr/>
          <p:nvPr/>
        </p:nvSpPr>
        <p:spPr>
          <a:xfrm>
            <a:off x="5123500" y="2670270"/>
            <a:ext cx="4191817" cy="1513342"/>
          </a:xfrm>
          <a:prstGeom prst="rect">
            <a:avLst/>
          </a:prstGeom>
          <a:solidFill>
            <a:srgbClr val="FFD5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kumimoji="1" lang="ja-JP" altLang="en-US" sz="120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a:solidFill>
                  <a:schemeClr val="tx1"/>
                </a:solidFill>
                <a:latin typeface="メイリオ" panose="020B0604030504040204" pitchFamily="50" charset="-128"/>
                <a:ea typeface="メイリオ" panose="020B0604030504040204" pitchFamily="50" charset="-128"/>
              </a:rPr>
              <a:t>　</a:t>
            </a:r>
            <a:r>
              <a:rPr kumimoji="1" lang="en-US" altLang="ja-JP" sz="1200" b="1" dirty="0">
                <a:solidFill>
                  <a:schemeClr val="tx1"/>
                </a:solidFill>
                <a:latin typeface="メイリオ" panose="020B0604030504040204" pitchFamily="50" charset="-128"/>
                <a:ea typeface="メイリオ" panose="020B0604030504040204" pitchFamily="50" charset="-128"/>
              </a:rPr>
              <a:t>PMF</a:t>
            </a:r>
            <a:r>
              <a:rPr kumimoji="1" lang="ja-JP" altLang="en-US" sz="1200" b="1">
                <a:solidFill>
                  <a:schemeClr val="tx1"/>
                </a:solidFill>
                <a:latin typeface="メイリオ" panose="020B0604030504040204" pitchFamily="50" charset="-128"/>
                <a:ea typeface="メイリオ" panose="020B0604030504040204" pitchFamily="50" charset="-128"/>
              </a:rPr>
              <a:t>起点の「価値提案」型の営業</a:t>
            </a:r>
            <a:endParaRPr kumimoji="1" lang="en-US" altLang="ja-JP" sz="1200" b="1"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顧客が自ら求める状態</a:t>
            </a:r>
            <a:endParaRPr kumimoji="1" lang="en-US" altLang="ja-JP" sz="1100"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提供する価値とニーズの合致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pPr>
              <a:lnSpc>
                <a:spcPct val="200000"/>
              </a:lnSpc>
            </a:pPr>
            <a:r>
              <a:rPr kumimoji="1" lang="ja-JP" altLang="en-US" sz="1100">
                <a:solidFill>
                  <a:schemeClr val="tx1"/>
                </a:solidFill>
                <a:latin typeface="メイリオ" panose="020B0604030504040204" pitchFamily="50" charset="-128"/>
                <a:ea typeface="メイリオ" panose="020B0604030504040204" pitchFamily="50" charset="-128"/>
              </a:rPr>
              <a:t>　　　・</a:t>
            </a:r>
            <a:r>
              <a:rPr kumimoji="1" lang="en-US" altLang="ja-JP" sz="1100" dirty="0">
                <a:solidFill>
                  <a:schemeClr val="tx1"/>
                </a:solidFill>
                <a:latin typeface="メイリオ" panose="020B0604030504040204" pitchFamily="50" charset="-128"/>
                <a:ea typeface="メイリオ" panose="020B0604030504040204" pitchFamily="50" charset="-128"/>
              </a:rPr>
              <a:t> </a:t>
            </a:r>
            <a:r>
              <a:rPr kumimoji="1" lang="ja-JP" altLang="en-US" sz="1100">
                <a:solidFill>
                  <a:schemeClr val="tx1"/>
                </a:solidFill>
                <a:latin typeface="メイリオ" panose="020B0604030504040204" pitchFamily="50" charset="-128"/>
                <a:ea typeface="メイリオ" panose="020B0604030504040204" pitchFamily="50" charset="-128"/>
              </a:rPr>
              <a:t>継続的な成果の創出</a:t>
            </a:r>
            <a:endParaRPr kumimoji="1" lang="ja-JP" altLang="en-US" sz="1100" dirty="0">
              <a:solidFill>
                <a:schemeClr val="tx1"/>
              </a:solidFill>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922D93EF-E58F-A2A8-AF75-25EE6E965D61}"/>
              </a:ext>
            </a:extLst>
          </p:cNvPr>
          <p:cNvSpPr txBox="1"/>
          <p:nvPr/>
        </p:nvSpPr>
        <p:spPr>
          <a:xfrm>
            <a:off x="545231" y="4460694"/>
            <a:ext cx="8698134" cy="1590623"/>
          </a:xfrm>
          <a:prstGeom prst="rect">
            <a:avLst/>
          </a:prstGeom>
          <a:solidFill>
            <a:schemeClr val="bg1"/>
          </a:solidFill>
        </p:spPr>
        <p:txBody>
          <a:bodyPr wrap="square" lIns="72000" tIns="36000" rIns="72000" bIns="0" rtlCol="0">
            <a:spAutoFit/>
          </a:bodyPr>
          <a:lstStyle/>
          <a:p>
            <a:pPr>
              <a:lnSpc>
                <a:spcPct val="200000"/>
              </a:lnSpc>
            </a:pPr>
            <a:r>
              <a:rPr lang="en-US" altLang="ja-JP" sz="1600" b="1" dirty="0">
                <a:latin typeface="Meiryo" panose="020B0604030504040204" pitchFamily="34" charset="-128"/>
                <a:ea typeface="Meiryo" panose="020B0604030504040204" pitchFamily="34" charset="-128"/>
              </a:rPr>
              <a:t> </a:t>
            </a:r>
            <a:r>
              <a:rPr lang="ja-JP" altLang="en-US" sz="1600" b="1">
                <a:latin typeface="Meiryo" panose="020B0604030504040204" pitchFamily="34" charset="-128"/>
                <a:ea typeface="Meiryo" panose="020B0604030504040204" pitchFamily="34" charset="-128"/>
              </a:rPr>
              <a:t>弊社では、</a:t>
            </a:r>
            <a:r>
              <a:rPr kumimoji="1" lang="en-US" altLang="ja-JP" sz="1600" b="1" dirty="0">
                <a:latin typeface="Meiryo" panose="020B0604030504040204" pitchFamily="34" charset="-128"/>
                <a:ea typeface="Meiryo" panose="020B0604030504040204" pitchFamily="34" charset="-128"/>
                <a:cs typeface="メイリオ" panose="020B0604030504040204" pitchFamily="50" charset="-128"/>
              </a:rPr>
              <a:t> PMF</a:t>
            </a:r>
            <a:r>
              <a:rPr kumimoji="1" lang="ja-JP" altLang="en-US" sz="1600" b="1">
                <a:latin typeface="Meiryo" panose="020B0604030504040204" pitchFamily="34" charset="-128"/>
                <a:ea typeface="Meiryo" panose="020B0604030504040204" pitchFamily="34" charset="-128"/>
                <a:cs typeface="メイリオ" panose="020B0604030504040204" pitchFamily="50" charset="-128"/>
              </a:rPr>
              <a:t>の考えを営業プロセスに適用しております。</a:t>
            </a:r>
            <a:endParaRPr kumimoji="1" lang="en-US" altLang="ja-JP" sz="1600" b="1" dirty="0">
              <a:latin typeface="Meiryo" panose="020B0604030504040204" pitchFamily="34" charset="-128"/>
              <a:ea typeface="Meiryo" panose="020B0604030504040204" pitchFamily="34" charset="-128"/>
              <a:cs typeface="メイリオ" panose="020B0604030504040204" pitchFamily="50" charset="-128"/>
            </a:endParaRPr>
          </a:p>
          <a:p>
            <a:pPr>
              <a:lnSpc>
                <a:spcPct val="200000"/>
              </a:lnSpc>
            </a:pPr>
            <a:r>
              <a:rPr lang="ja-JP" altLang="en-US" sz="1200">
                <a:solidFill>
                  <a:srgbClr val="419FFF"/>
                </a:solidFill>
                <a:latin typeface="Meiryo" panose="020B0604030504040204" pitchFamily="34" charset="-128"/>
                <a:ea typeface="Meiryo" panose="020B0604030504040204" pitchFamily="34" charset="-128"/>
              </a:rPr>
              <a:t>「誰に／何を／どの順番でアプローチするか」に対して、</a:t>
            </a:r>
            <a:endParaRPr lang="en-US" altLang="ja-JP" sz="1200" dirty="0">
              <a:solidFill>
                <a:srgbClr val="419FFF"/>
              </a:solidFill>
              <a:latin typeface="Meiryo" panose="020B0604030504040204" pitchFamily="34" charset="-128"/>
              <a:ea typeface="Meiryo" panose="020B0604030504040204" pitchFamily="34" charset="-128"/>
            </a:endParaRPr>
          </a:p>
          <a:p>
            <a:pPr>
              <a:lnSpc>
                <a:spcPct val="200000"/>
              </a:lnSpc>
            </a:pPr>
            <a:r>
              <a:rPr lang="en-US" altLang="ja-JP" sz="1200" dirty="0">
                <a:solidFill>
                  <a:srgbClr val="419FFF"/>
                </a:solidFill>
                <a:latin typeface="Meiryo" panose="020B0604030504040204" pitchFamily="34" charset="-128"/>
                <a:ea typeface="Meiryo" panose="020B0604030504040204" pitchFamily="34" charset="-128"/>
              </a:rPr>
              <a:t>  </a:t>
            </a:r>
            <a:r>
              <a:rPr lang="ja-JP" altLang="en-US" sz="1200">
                <a:solidFill>
                  <a:srgbClr val="419FFF"/>
                </a:solidFill>
                <a:latin typeface="Meiryo" panose="020B0604030504040204" pitchFamily="34" charset="-128"/>
                <a:ea typeface="Meiryo" panose="020B0604030504040204" pitchFamily="34" charset="-128"/>
              </a:rPr>
              <a:t>定性情報（お客様の反応、</a:t>
            </a:r>
            <a:r>
              <a:rPr lang="en-US" altLang="ja-JP" sz="1200" dirty="0">
                <a:solidFill>
                  <a:srgbClr val="419FFF"/>
                </a:solidFill>
                <a:latin typeface="Meiryo" panose="020B0604030504040204" pitchFamily="34" charset="-128"/>
                <a:ea typeface="Meiryo" panose="020B0604030504040204" pitchFamily="34" charset="-128"/>
              </a:rPr>
              <a:t>NG</a:t>
            </a:r>
            <a:r>
              <a:rPr lang="ja-JP" altLang="en-US" sz="1200">
                <a:solidFill>
                  <a:srgbClr val="419FFF"/>
                </a:solidFill>
                <a:latin typeface="Meiryo" panose="020B0604030504040204" pitchFamily="34" charset="-128"/>
                <a:ea typeface="Meiryo" panose="020B0604030504040204" pitchFamily="34" charset="-128"/>
              </a:rPr>
              <a:t>理由など）</a:t>
            </a:r>
            <a:r>
              <a:rPr lang="en-US" altLang="ja-JP" sz="1200" dirty="0">
                <a:solidFill>
                  <a:srgbClr val="419FFF"/>
                </a:solidFill>
                <a:latin typeface="Meiryo" panose="020B0604030504040204" pitchFamily="34" charset="-128"/>
                <a:ea typeface="Meiryo" panose="020B0604030504040204" pitchFamily="34" charset="-128"/>
              </a:rPr>
              <a:t>× </a:t>
            </a:r>
            <a:r>
              <a:rPr lang="ja-JP" altLang="en-US" sz="1200">
                <a:solidFill>
                  <a:srgbClr val="419FFF"/>
                </a:solidFill>
                <a:latin typeface="Meiryo" panose="020B0604030504040204" pitchFamily="34" charset="-128"/>
                <a:ea typeface="Meiryo" panose="020B0604030504040204" pitchFamily="34" charset="-128"/>
              </a:rPr>
              <a:t>定量情報（アポ率、接触率など）を組み合わせて分析、継続改善。</a:t>
            </a:r>
            <a:endParaRPr lang="en-US" altLang="ja-JP" sz="1200" dirty="0">
              <a:solidFill>
                <a:srgbClr val="419FFF"/>
              </a:solidFill>
              <a:latin typeface="Meiryo" panose="020B0604030504040204" pitchFamily="34" charset="-128"/>
              <a:ea typeface="Meiryo" panose="020B0604030504040204" pitchFamily="34" charset="-128"/>
            </a:endParaRPr>
          </a:p>
          <a:p>
            <a:pPr>
              <a:lnSpc>
                <a:spcPct val="200000"/>
              </a:lnSpc>
            </a:pPr>
            <a:r>
              <a:rPr lang="ja-JP" altLang="en-US" sz="1200">
                <a:solidFill>
                  <a:srgbClr val="419FFF"/>
                </a:solidFill>
                <a:latin typeface="Meiryo" panose="020B0604030504040204" pitchFamily="34" charset="-128"/>
                <a:ea typeface="Meiryo" panose="020B0604030504040204" pitchFamily="34" charset="-128"/>
              </a:rPr>
              <a:t>「売り込み」から「顧客が欲しい」という価値訴求に転換し、成果に結びつきやすくします。</a:t>
            </a:r>
            <a:endParaRPr kumimoji="1" lang="ja-JP" altLang="en-US" sz="1200">
              <a:solidFill>
                <a:srgbClr val="419FF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18" name="右矢印 17">
            <a:extLst>
              <a:ext uri="{FF2B5EF4-FFF2-40B4-BE49-F238E27FC236}">
                <a16:creationId xmlns:a16="http://schemas.microsoft.com/office/drawing/2014/main" id="{D1D8596E-1E39-652A-0DB7-A19CA02564BE}"/>
              </a:ext>
            </a:extLst>
          </p:cNvPr>
          <p:cNvSpPr/>
          <p:nvPr/>
        </p:nvSpPr>
        <p:spPr>
          <a:xfrm>
            <a:off x="4551564" y="3175030"/>
            <a:ext cx="689436" cy="522635"/>
          </a:xfrm>
          <a:prstGeom prst="rightArrow">
            <a:avLst/>
          </a:prstGeom>
          <a:solidFill>
            <a:schemeClr val="tx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73904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3025C492-DE60-AFEC-07F1-51F99331F266}"/>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C520FD53-1F0D-4396-5014-27DFCC9EC850}"/>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1C164FF7-EB53-EBF4-262C-E8B02CC0C0D2}"/>
              </a:ext>
            </a:extLst>
          </p:cNvPr>
          <p:cNvSpPr txBox="1">
            <a:spLocks/>
          </p:cNvSpPr>
          <p:nvPr/>
        </p:nvSpPr>
        <p:spPr>
          <a:xfrm>
            <a:off x="9300112" y="64257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600" smtClean="0">
                <a:solidFill>
                  <a:schemeClr val="tx1"/>
                </a:solidFill>
              </a:rPr>
              <a:pPr/>
              <a:t>32</a:t>
            </a:fld>
            <a:endParaRPr lang="en-US" altLang="ja-JP" sz="1600" dirty="0">
              <a:solidFill>
                <a:schemeClr val="tx1"/>
              </a:solidFill>
            </a:endParaRPr>
          </a:p>
        </p:txBody>
      </p:sp>
      <p:sp>
        <p:nvSpPr>
          <p:cNvPr id="5" name="テキスト ボックス 4">
            <a:extLst>
              <a:ext uri="{FF2B5EF4-FFF2-40B4-BE49-F238E27FC236}">
                <a16:creationId xmlns:a16="http://schemas.microsoft.com/office/drawing/2014/main" id="{4F5273FC-1054-A1FF-1D64-B90D3C0299D5}"/>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31" name="タイトル 5">
            <a:extLst>
              <a:ext uri="{FF2B5EF4-FFF2-40B4-BE49-F238E27FC236}">
                <a16:creationId xmlns:a16="http://schemas.microsoft.com/office/drawing/2014/main" id="{80C5BEB4-D419-CCC6-C0B9-F5CCED197764}"/>
              </a:ext>
            </a:extLst>
          </p:cNvPr>
          <p:cNvSpPr>
            <a:spLocks noGrp="1"/>
          </p:cNvSpPr>
          <p:nvPr>
            <p:ph type="title"/>
          </p:nvPr>
        </p:nvSpPr>
        <p:spPr>
          <a:xfrm>
            <a:off x="457200" y="400475"/>
            <a:ext cx="4362317" cy="509614"/>
          </a:xfrm>
          <a:solidFill>
            <a:schemeClr val="tx1">
              <a:lumMod val="85000"/>
              <a:lumOff val="15000"/>
            </a:schemeClr>
          </a:solidFill>
        </p:spPr>
        <p:txBody>
          <a:bodyPr anchor="ctr">
            <a:normAutofit/>
          </a:bodyPr>
          <a:lstStyle/>
          <a:p>
            <a:pPr algn="ctr"/>
            <a:r>
              <a:rPr lang="en-US" altLang="ja-JP" sz="1400" dirty="0">
                <a:solidFill>
                  <a:schemeClr val="bg1"/>
                </a:solidFill>
                <a:latin typeface="Hiragino Sans W7" panose="020B0400000000000000" pitchFamily="34" charset="-128"/>
                <a:ea typeface="Hiragino Sans W7" panose="020B0400000000000000" pitchFamily="34" charset="-128"/>
              </a:rPr>
              <a:t>PMF</a:t>
            </a:r>
            <a:r>
              <a:rPr lang="ja-JP" altLang="en-US" sz="1400">
                <a:solidFill>
                  <a:schemeClr val="bg1"/>
                </a:solidFill>
                <a:latin typeface="Hiragino Sans W7" panose="020B0400000000000000" pitchFamily="34" charset="-128"/>
                <a:ea typeface="Hiragino Sans W7" panose="020B0400000000000000" pitchFamily="34" charset="-128"/>
              </a:rPr>
              <a:t>型ディレクションプロセス</a:t>
            </a:r>
            <a:endParaRPr lang="ja-JP" altLang="en-US" sz="1400" dirty="0">
              <a:solidFill>
                <a:schemeClr val="bg1"/>
              </a:solidFill>
              <a:latin typeface="Hiragino Sans W7" panose="020B0400000000000000" pitchFamily="34" charset="-128"/>
              <a:ea typeface="Hiragino Sans W7" panose="020B0400000000000000" pitchFamily="34" charset="-128"/>
            </a:endParaRPr>
          </a:p>
        </p:txBody>
      </p:sp>
      <p:sp>
        <p:nvSpPr>
          <p:cNvPr id="21" name="Text 1">
            <a:extLst>
              <a:ext uri="{FF2B5EF4-FFF2-40B4-BE49-F238E27FC236}">
                <a16:creationId xmlns:a16="http://schemas.microsoft.com/office/drawing/2014/main" id="{7BBF09BE-F449-68B7-7419-08B39CAA63B3}"/>
              </a:ext>
            </a:extLst>
          </p:cNvPr>
          <p:cNvSpPr/>
          <p:nvPr/>
        </p:nvSpPr>
        <p:spPr>
          <a:xfrm>
            <a:off x="617183" y="1326314"/>
            <a:ext cx="11277600" cy="304800"/>
          </a:xfrm>
          <a:prstGeom prst="rect">
            <a:avLst/>
          </a:prstGeom>
          <a:noFill/>
          <a:ln/>
        </p:spPr>
        <p:txBody>
          <a:bodyPr vert="horz" wrap="square" lIns="0" tIns="0" rIns="0" bIns="0" rtlCol="0" anchor="t"/>
          <a:lstStyle/>
          <a:p>
            <a:pPr marL="0" indent="0">
              <a:lnSpc>
                <a:spcPts val="2400"/>
              </a:lnSpc>
              <a:buNone/>
            </a:pPr>
            <a:endParaRPr lang="en-US" sz="1800" dirty="0"/>
          </a:p>
        </p:txBody>
      </p:sp>
      <p:pic>
        <p:nvPicPr>
          <p:cNvPr id="8" name="Image 2" descr="preencoded.png">
            <a:extLst>
              <a:ext uri="{FF2B5EF4-FFF2-40B4-BE49-F238E27FC236}">
                <a16:creationId xmlns:a16="http://schemas.microsoft.com/office/drawing/2014/main" id="{8F51B501-0662-02F3-9344-4DC33CA4D5BF}"/>
              </a:ext>
            </a:extLst>
          </p:cNvPr>
          <p:cNvPicPr>
            <a:picLocks noChangeAspect="1"/>
          </p:cNvPicPr>
          <p:nvPr/>
        </p:nvPicPr>
        <p:blipFill>
          <a:blip r:embed="rId4"/>
          <a:stretch>
            <a:fillRect/>
          </a:stretch>
        </p:blipFill>
        <p:spPr>
          <a:xfrm>
            <a:off x="457200" y="1761600"/>
            <a:ext cx="4892040" cy="2819400"/>
          </a:xfrm>
          <a:prstGeom prst="rect">
            <a:avLst/>
          </a:prstGeom>
        </p:spPr>
      </p:pic>
      <p:pic>
        <p:nvPicPr>
          <p:cNvPr id="10" name="Image 3" descr="preencoded.png">
            <a:extLst>
              <a:ext uri="{FF2B5EF4-FFF2-40B4-BE49-F238E27FC236}">
                <a16:creationId xmlns:a16="http://schemas.microsoft.com/office/drawing/2014/main" id="{1BF9A86D-237A-0747-243C-29BB01AD0D89}"/>
              </a:ext>
            </a:extLst>
          </p:cNvPr>
          <p:cNvPicPr>
            <a:picLocks noChangeAspect="1"/>
          </p:cNvPicPr>
          <p:nvPr/>
        </p:nvPicPr>
        <p:blipFill>
          <a:blip r:embed="rId5"/>
          <a:stretch>
            <a:fillRect/>
          </a:stretch>
        </p:blipFill>
        <p:spPr>
          <a:xfrm>
            <a:off x="647700" y="1952100"/>
            <a:ext cx="457200" cy="457200"/>
          </a:xfrm>
          <a:prstGeom prst="rect">
            <a:avLst/>
          </a:prstGeom>
        </p:spPr>
      </p:pic>
      <p:pic>
        <p:nvPicPr>
          <p:cNvPr id="11" name="Image 4" descr="preencoded.png">
            <a:extLst>
              <a:ext uri="{FF2B5EF4-FFF2-40B4-BE49-F238E27FC236}">
                <a16:creationId xmlns:a16="http://schemas.microsoft.com/office/drawing/2014/main" id="{D07BC552-344E-6271-316D-9760A19B26A5}"/>
              </a:ext>
            </a:extLst>
          </p:cNvPr>
          <p:cNvPicPr>
            <a:picLocks noChangeAspect="1"/>
          </p:cNvPicPr>
          <p:nvPr/>
        </p:nvPicPr>
        <p:blipFill>
          <a:blip r:embed="rId6"/>
          <a:stretch>
            <a:fillRect/>
          </a:stretch>
        </p:blipFill>
        <p:spPr>
          <a:xfrm>
            <a:off x="733425" y="2028300"/>
            <a:ext cx="285750" cy="304800"/>
          </a:xfrm>
          <a:prstGeom prst="rect">
            <a:avLst/>
          </a:prstGeom>
        </p:spPr>
      </p:pic>
      <p:pic>
        <p:nvPicPr>
          <p:cNvPr id="13" name="Image 5" descr="preencoded.png">
            <a:extLst>
              <a:ext uri="{FF2B5EF4-FFF2-40B4-BE49-F238E27FC236}">
                <a16:creationId xmlns:a16="http://schemas.microsoft.com/office/drawing/2014/main" id="{2D151CE5-95F2-4C2B-9035-40301AF52A8F}"/>
              </a:ext>
            </a:extLst>
          </p:cNvPr>
          <p:cNvPicPr>
            <a:picLocks noChangeAspect="1"/>
          </p:cNvPicPr>
          <p:nvPr/>
        </p:nvPicPr>
        <p:blipFill>
          <a:blip r:embed="rId7"/>
          <a:stretch>
            <a:fillRect/>
          </a:stretch>
        </p:blipFill>
        <p:spPr>
          <a:xfrm>
            <a:off x="804393" y="4202952"/>
            <a:ext cx="114502" cy="152400"/>
          </a:xfrm>
          <a:prstGeom prst="rect">
            <a:avLst/>
          </a:prstGeom>
        </p:spPr>
      </p:pic>
      <p:pic>
        <p:nvPicPr>
          <p:cNvPr id="14" name="Image 6" descr="preencoded.png">
            <a:extLst>
              <a:ext uri="{FF2B5EF4-FFF2-40B4-BE49-F238E27FC236}">
                <a16:creationId xmlns:a16="http://schemas.microsoft.com/office/drawing/2014/main" id="{C544D834-15F8-BFC3-2496-8CBEDF07FDF0}"/>
              </a:ext>
            </a:extLst>
          </p:cNvPr>
          <p:cNvPicPr>
            <a:picLocks noChangeAspect="1"/>
          </p:cNvPicPr>
          <p:nvPr/>
        </p:nvPicPr>
        <p:blipFill>
          <a:blip r:embed="rId7"/>
          <a:stretch>
            <a:fillRect/>
          </a:stretch>
        </p:blipFill>
        <p:spPr>
          <a:xfrm>
            <a:off x="834622" y="2684925"/>
            <a:ext cx="114502" cy="152400"/>
          </a:xfrm>
          <a:prstGeom prst="rect">
            <a:avLst/>
          </a:prstGeom>
        </p:spPr>
      </p:pic>
      <p:pic>
        <p:nvPicPr>
          <p:cNvPr id="16" name="Image 7" descr="preencoded.png">
            <a:extLst>
              <a:ext uri="{FF2B5EF4-FFF2-40B4-BE49-F238E27FC236}">
                <a16:creationId xmlns:a16="http://schemas.microsoft.com/office/drawing/2014/main" id="{A97D46F4-A031-64F5-1823-21B23E4924C8}"/>
              </a:ext>
            </a:extLst>
          </p:cNvPr>
          <p:cNvPicPr>
            <a:picLocks noChangeAspect="1"/>
          </p:cNvPicPr>
          <p:nvPr/>
        </p:nvPicPr>
        <p:blipFill>
          <a:blip r:embed="rId7"/>
          <a:stretch>
            <a:fillRect/>
          </a:stretch>
        </p:blipFill>
        <p:spPr>
          <a:xfrm>
            <a:off x="834622" y="3391083"/>
            <a:ext cx="114502" cy="152400"/>
          </a:xfrm>
          <a:prstGeom prst="rect">
            <a:avLst/>
          </a:prstGeom>
        </p:spPr>
      </p:pic>
      <p:pic>
        <p:nvPicPr>
          <p:cNvPr id="17" name="Image 8" descr="preencoded.png">
            <a:extLst>
              <a:ext uri="{FF2B5EF4-FFF2-40B4-BE49-F238E27FC236}">
                <a16:creationId xmlns:a16="http://schemas.microsoft.com/office/drawing/2014/main" id="{91241565-7B8B-4EE7-22DD-5FAFB9E3D05C}"/>
              </a:ext>
            </a:extLst>
          </p:cNvPr>
          <p:cNvPicPr>
            <a:picLocks noChangeAspect="1"/>
          </p:cNvPicPr>
          <p:nvPr/>
        </p:nvPicPr>
        <p:blipFill>
          <a:blip r:embed="rId8"/>
          <a:stretch>
            <a:fillRect/>
          </a:stretch>
        </p:blipFill>
        <p:spPr>
          <a:xfrm>
            <a:off x="4953000" y="1761600"/>
            <a:ext cx="4572000" cy="2819400"/>
          </a:xfrm>
          <a:prstGeom prst="rect">
            <a:avLst/>
          </a:prstGeom>
        </p:spPr>
      </p:pic>
      <p:pic>
        <p:nvPicPr>
          <p:cNvPr id="19" name="Image 9" descr="preencoded.png">
            <a:extLst>
              <a:ext uri="{FF2B5EF4-FFF2-40B4-BE49-F238E27FC236}">
                <a16:creationId xmlns:a16="http://schemas.microsoft.com/office/drawing/2014/main" id="{263C4F88-795C-7A43-1334-2222B013020B}"/>
              </a:ext>
            </a:extLst>
          </p:cNvPr>
          <p:cNvPicPr>
            <a:picLocks noChangeAspect="1"/>
          </p:cNvPicPr>
          <p:nvPr/>
        </p:nvPicPr>
        <p:blipFill>
          <a:blip r:embed="rId9"/>
          <a:stretch>
            <a:fillRect/>
          </a:stretch>
        </p:blipFill>
        <p:spPr>
          <a:xfrm>
            <a:off x="5143500" y="1952100"/>
            <a:ext cx="457200" cy="457200"/>
          </a:xfrm>
          <a:prstGeom prst="rect">
            <a:avLst/>
          </a:prstGeom>
        </p:spPr>
      </p:pic>
      <p:pic>
        <p:nvPicPr>
          <p:cNvPr id="20" name="Image 10" descr="preencoded.png">
            <a:extLst>
              <a:ext uri="{FF2B5EF4-FFF2-40B4-BE49-F238E27FC236}">
                <a16:creationId xmlns:a16="http://schemas.microsoft.com/office/drawing/2014/main" id="{FE29A344-F136-9A89-5E00-44204F4A9837}"/>
              </a:ext>
            </a:extLst>
          </p:cNvPr>
          <p:cNvPicPr>
            <a:picLocks noChangeAspect="1"/>
          </p:cNvPicPr>
          <p:nvPr/>
        </p:nvPicPr>
        <p:blipFill>
          <a:blip r:embed="rId10"/>
          <a:stretch>
            <a:fillRect/>
          </a:stretch>
        </p:blipFill>
        <p:spPr>
          <a:xfrm>
            <a:off x="5257800" y="2028300"/>
            <a:ext cx="228600" cy="304800"/>
          </a:xfrm>
          <a:prstGeom prst="rect">
            <a:avLst/>
          </a:prstGeom>
        </p:spPr>
      </p:pic>
      <p:pic>
        <p:nvPicPr>
          <p:cNvPr id="22" name="Image 11" descr="preencoded.png">
            <a:extLst>
              <a:ext uri="{FF2B5EF4-FFF2-40B4-BE49-F238E27FC236}">
                <a16:creationId xmlns:a16="http://schemas.microsoft.com/office/drawing/2014/main" id="{73FF8609-0408-AEB4-E6FB-E017F5C4A761}"/>
              </a:ext>
            </a:extLst>
          </p:cNvPr>
          <p:cNvPicPr>
            <a:picLocks noChangeAspect="1"/>
          </p:cNvPicPr>
          <p:nvPr/>
        </p:nvPicPr>
        <p:blipFill>
          <a:blip r:embed="rId11"/>
          <a:stretch>
            <a:fillRect/>
          </a:stretch>
        </p:blipFill>
        <p:spPr>
          <a:xfrm>
            <a:off x="5295900" y="2599800"/>
            <a:ext cx="152400" cy="152400"/>
          </a:xfrm>
          <a:prstGeom prst="rect">
            <a:avLst/>
          </a:prstGeom>
        </p:spPr>
      </p:pic>
      <p:pic>
        <p:nvPicPr>
          <p:cNvPr id="23" name="Image 12" descr="preencoded.png">
            <a:extLst>
              <a:ext uri="{FF2B5EF4-FFF2-40B4-BE49-F238E27FC236}">
                <a16:creationId xmlns:a16="http://schemas.microsoft.com/office/drawing/2014/main" id="{26E29927-EBCC-038B-2AC6-DB5B7754BC5D}"/>
              </a:ext>
            </a:extLst>
          </p:cNvPr>
          <p:cNvPicPr>
            <a:picLocks noChangeAspect="1"/>
          </p:cNvPicPr>
          <p:nvPr/>
        </p:nvPicPr>
        <p:blipFill>
          <a:blip r:embed="rId11"/>
          <a:stretch>
            <a:fillRect/>
          </a:stretch>
        </p:blipFill>
        <p:spPr>
          <a:xfrm>
            <a:off x="5295900" y="2942700"/>
            <a:ext cx="152400" cy="152400"/>
          </a:xfrm>
          <a:prstGeom prst="rect">
            <a:avLst/>
          </a:prstGeom>
        </p:spPr>
      </p:pic>
      <p:pic>
        <p:nvPicPr>
          <p:cNvPr id="24" name="Image 13" descr="preencoded.png">
            <a:extLst>
              <a:ext uri="{FF2B5EF4-FFF2-40B4-BE49-F238E27FC236}">
                <a16:creationId xmlns:a16="http://schemas.microsoft.com/office/drawing/2014/main" id="{97B6EF3A-ACC1-F795-C53D-61452CEDDEE1}"/>
              </a:ext>
            </a:extLst>
          </p:cNvPr>
          <p:cNvPicPr>
            <a:picLocks noChangeAspect="1"/>
          </p:cNvPicPr>
          <p:nvPr/>
        </p:nvPicPr>
        <p:blipFill>
          <a:blip r:embed="rId11"/>
          <a:stretch>
            <a:fillRect/>
          </a:stretch>
        </p:blipFill>
        <p:spPr>
          <a:xfrm>
            <a:off x="5295900" y="3285600"/>
            <a:ext cx="152400" cy="152400"/>
          </a:xfrm>
          <a:prstGeom prst="rect">
            <a:avLst/>
          </a:prstGeom>
        </p:spPr>
      </p:pic>
      <p:pic>
        <p:nvPicPr>
          <p:cNvPr id="25" name="Image 14" descr="preencoded.png">
            <a:extLst>
              <a:ext uri="{FF2B5EF4-FFF2-40B4-BE49-F238E27FC236}">
                <a16:creationId xmlns:a16="http://schemas.microsoft.com/office/drawing/2014/main" id="{946D3B31-5499-38B5-3CBB-74A0B3969333}"/>
              </a:ext>
            </a:extLst>
          </p:cNvPr>
          <p:cNvPicPr>
            <a:picLocks noChangeAspect="1"/>
          </p:cNvPicPr>
          <p:nvPr/>
        </p:nvPicPr>
        <p:blipFill>
          <a:blip r:embed="rId12"/>
          <a:stretch>
            <a:fillRect/>
          </a:stretch>
        </p:blipFill>
        <p:spPr>
          <a:xfrm>
            <a:off x="457200" y="4941000"/>
            <a:ext cx="8959800" cy="1295400"/>
          </a:xfrm>
          <a:prstGeom prst="rect">
            <a:avLst/>
          </a:prstGeom>
          <a:effectLst>
            <a:outerShdw blurRad="50800" dist="38100" dir="2700000" algn="tl" rotWithShape="0">
              <a:prstClr val="black">
                <a:alpha val="40000"/>
              </a:prstClr>
            </a:outerShdw>
          </a:effectLst>
        </p:spPr>
      </p:pic>
      <p:pic>
        <p:nvPicPr>
          <p:cNvPr id="26" name="Image 15" descr="preencoded.png">
            <a:extLst>
              <a:ext uri="{FF2B5EF4-FFF2-40B4-BE49-F238E27FC236}">
                <a16:creationId xmlns:a16="http://schemas.microsoft.com/office/drawing/2014/main" id="{71F02F74-ADFF-127C-6D2E-944F42429895}"/>
              </a:ext>
            </a:extLst>
          </p:cNvPr>
          <p:cNvPicPr>
            <a:picLocks noChangeAspect="1"/>
          </p:cNvPicPr>
          <p:nvPr/>
        </p:nvPicPr>
        <p:blipFill>
          <a:blip r:embed="rId13"/>
          <a:stretch>
            <a:fillRect/>
          </a:stretch>
        </p:blipFill>
        <p:spPr>
          <a:xfrm>
            <a:off x="685800" y="5207700"/>
            <a:ext cx="190500" cy="190500"/>
          </a:xfrm>
          <a:prstGeom prst="rect">
            <a:avLst/>
          </a:prstGeom>
        </p:spPr>
      </p:pic>
      <p:sp>
        <p:nvSpPr>
          <p:cNvPr id="28" name="Text 2">
            <a:extLst>
              <a:ext uri="{FF2B5EF4-FFF2-40B4-BE49-F238E27FC236}">
                <a16:creationId xmlns:a16="http://schemas.microsoft.com/office/drawing/2014/main" id="{9EFE6154-68BC-0C9E-A031-DAE8ABC6F050}"/>
              </a:ext>
            </a:extLst>
          </p:cNvPr>
          <p:cNvSpPr/>
          <p:nvPr/>
        </p:nvSpPr>
        <p:spPr>
          <a:xfrm>
            <a:off x="1257300" y="2028300"/>
            <a:ext cx="10972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66534"/>
                </a:solidFill>
                <a:latin typeface="Meiryo" panose="020B0604030504040204" pitchFamily="34" charset="-128"/>
                <a:ea typeface="Meiryo" panose="020B0604030504040204" pitchFamily="34" charset="-128"/>
                <a:cs typeface="ui-sans-serif" pitchFamily="34" charset="-120"/>
              </a:rPr>
              <a:t>定性情報</a:t>
            </a:r>
            <a:endParaRPr lang="en-US" sz="1800" dirty="0">
              <a:latin typeface="Meiryo" panose="020B0604030504040204" pitchFamily="34" charset="-128"/>
              <a:ea typeface="Meiryo" panose="020B0604030504040204" pitchFamily="34" charset="-128"/>
            </a:endParaRPr>
          </a:p>
        </p:txBody>
      </p:sp>
      <p:sp>
        <p:nvSpPr>
          <p:cNvPr id="29" name="Text 3">
            <a:extLst>
              <a:ext uri="{FF2B5EF4-FFF2-40B4-BE49-F238E27FC236}">
                <a16:creationId xmlns:a16="http://schemas.microsoft.com/office/drawing/2014/main" id="{4B570279-D84A-307B-2A5B-F1A4F6A99B8E}"/>
              </a:ext>
            </a:extLst>
          </p:cNvPr>
          <p:cNvSpPr/>
          <p:nvPr/>
        </p:nvSpPr>
        <p:spPr>
          <a:xfrm>
            <a:off x="960704" y="3989872"/>
            <a:ext cx="3492300" cy="781627"/>
          </a:xfrm>
          <a:prstGeom prst="rect">
            <a:avLst/>
          </a:prstGeom>
          <a:noFill/>
          <a:ln/>
        </p:spPr>
        <p:txBody>
          <a:bodyPr vert="horz" wrap="square" lIns="0" tIns="0" rIns="0" bIns="0" rtlCol="0" anchor="t"/>
          <a:lstStyle/>
          <a:p>
            <a:pPr marL="0" indent="0" algn="l">
              <a:lnSpc>
                <a:spcPts val="1800"/>
              </a:lnSpc>
              <a:buNone/>
            </a:pPr>
            <a:r>
              <a:rPr lang="ja-JP" altLang="en-US" sz="1100" b="1" dirty="0">
                <a:solidFill>
                  <a:srgbClr val="374151"/>
                </a:solidFill>
                <a:latin typeface="Meiryo" panose="020B0604030504040204" pitchFamily="34" charset="-128"/>
                <a:ea typeface="Meiryo" panose="020B0604030504040204" pitchFamily="34" charset="-128"/>
                <a:cs typeface="ui-sans-serif" pitchFamily="34" charset="-120"/>
              </a:rPr>
              <a:t>所感・考察</a:t>
            </a:r>
            <a:r>
              <a:rPr lang="en-US" sz="1100" dirty="0">
                <a:solidFill>
                  <a:srgbClr val="374151"/>
                </a:solidFill>
                <a:latin typeface="Meiryo" panose="020B0604030504040204" pitchFamily="34" charset="-128"/>
                <a:ea typeface="Meiryo" panose="020B0604030504040204" pitchFamily="34" charset="-128"/>
                <a:cs typeface="ui-sans-serif" pitchFamily="34" charset="-120"/>
              </a:rPr>
              <a:t>：</a:t>
            </a:r>
            <a:r>
              <a:rPr lang="ja-JP" altLang="en-US" sz="1100" dirty="0">
                <a:solidFill>
                  <a:srgbClr val="374151"/>
                </a:solidFill>
                <a:latin typeface="Meiryo" panose="020B0604030504040204" pitchFamily="34" charset="-128"/>
                <a:ea typeface="Meiryo" panose="020B0604030504040204" pitchFamily="34" charset="-128"/>
                <a:cs typeface="ui-sans-serif" pitchFamily="34" charset="-120"/>
              </a:rPr>
              <a:t>架電している際の所感ポイント。他サービスと違い、どこの部分が引っかかるか、などの架電者の生な声を共有。</a:t>
            </a:r>
            <a:endParaRPr lang="en-US" sz="1100" dirty="0">
              <a:latin typeface="Meiryo" panose="020B0604030504040204" pitchFamily="34" charset="-128"/>
              <a:ea typeface="Meiryo" panose="020B0604030504040204" pitchFamily="34" charset="-128"/>
            </a:endParaRPr>
          </a:p>
        </p:txBody>
      </p:sp>
      <p:sp>
        <p:nvSpPr>
          <p:cNvPr id="30" name="Text 4">
            <a:extLst>
              <a:ext uri="{FF2B5EF4-FFF2-40B4-BE49-F238E27FC236}">
                <a16:creationId xmlns:a16="http://schemas.microsoft.com/office/drawing/2014/main" id="{CCF3A67D-E060-0411-4C2D-79676EE3F346}"/>
              </a:ext>
            </a:extLst>
          </p:cNvPr>
          <p:cNvSpPr/>
          <p:nvPr/>
        </p:nvSpPr>
        <p:spPr>
          <a:xfrm>
            <a:off x="1045807" y="2485500"/>
            <a:ext cx="3558540" cy="457200"/>
          </a:xfrm>
          <a:prstGeom prst="rect">
            <a:avLst/>
          </a:prstGeom>
          <a:noFill/>
          <a:ln/>
        </p:spPr>
        <p:txBody>
          <a:bodyPr vert="horz" wrap="square" lIns="0" tIns="0" rIns="0" bIns="0" rtlCol="0" anchor="t"/>
          <a:lstStyle/>
          <a:p>
            <a:pPr marL="0" indent="0" algn="l">
              <a:lnSpc>
                <a:spcPts val="1800"/>
              </a:lnSpc>
              <a:buNone/>
            </a:pPr>
            <a:r>
              <a:rPr lang="en-US" sz="1100" b="1" dirty="0">
                <a:solidFill>
                  <a:srgbClr val="374151"/>
                </a:solidFill>
                <a:latin typeface="Meiryo" panose="020B0604030504040204" pitchFamily="34" charset="-128"/>
                <a:ea typeface="Meiryo" panose="020B0604030504040204" pitchFamily="34" charset="-128"/>
                <a:cs typeface="ui-sans-serif" pitchFamily="34" charset="-120"/>
              </a:rPr>
              <a:t>NG理由</a:t>
            </a:r>
            <a:r>
              <a:rPr lang="en-US" sz="1100" dirty="0">
                <a:solidFill>
                  <a:srgbClr val="374151"/>
                </a:solidFill>
                <a:latin typeface="Meiryo" panose="020B0604030504040204" pitchFamily="34" charset="-128"/>
                <a:ea typeface="Meiryo" panose="020B0604030504040204" pitchFamily="34" charset="-128"/>
                <a:cs typeface="ui-sans-serif" pitchFamily="34" charset="-120"/>
              </a:rPr>
              <a:t>：アポイント獲得に至らなかった、または受注に至らなかった際の顧客からの明確な拒否理由や懸念点</a:t>
            </a:r>
            <a:endParaRPr lang="en-US" sz="1100" dirty="0">
              <a:latin typeface="Meiryo" panose="020B0604030504040204" pitchFamily="34" charset="-128"/>
              <a:ea typeface="Meiryo" panose="020B0604030504040204" pitchFamily="34" charset="-128"/>
            </a:endParaRPr>
          </a:p>
        </p:txBody>
      </p:sp>
      <p:sp>
        <p:nvSpPr>
          <p:cNvPr id="32" name="Text 5">
            <a:extLst>
              <a:ext uri="{FF2B5EF4-FFF2-40B4-BE49-F238E27FC236}">
                <a16:creationId xmlns:a16="http://schemas.microsoft.com/office/drawing/2014/main" id="{FEBACE31-E29A-7065-EE1A-9B805AFC445B}"/>
              </a:ext>
            </a:extLst>
          </p:cNvPr>
          <p:cNvSpPr/>
          <p:nvPr/>
        </p:nvSpPr>
        <p:spPr>
          <a:xfrm>
            <a:off x="1019175" y="3177464"/>
            <a:ext cx="3492300" cy="685800"/>
          </a:xfrm>
          <a:prstGeom prst="rect">
            <a:avLst/>
          </a:prstGeom>
          <a:noFill/>
          <a:ln/>
        </p:spPr>
        <p:txBody>
          <a:bodyPr vert="horz" wrap="square" lIns="0" tIns="0" rIns="0" bIns="0" rtlCol="0" anchor="t"/>
          <a:lstStyle/>
          <a:p>
            <a:pPr>
              <a:lnSpc>
                <a:spcPts val="1800"/>
              </a:lnSpc>
            </a:pPr>
            <a:r>
              <a:rPr lang="ja-JP" altLang="en-US" sz="1100" b="1" dirty="0">
                <a:solidFill>
                  <a:srgbClr val="374151"/>
                </a:solidFill>
                <a:latin typeface="Meiryo" panose="020B0604030504040204" pitchFamily="34" charset="-128"/>
                <a:ea typeface="Meiryo" panose="020B0604030504040204" pitchFamily="34" charset="-128"/>
                <a:cs typeface="ui-sans-serif" pitchFamily="34" charset="-120"/>
              </a:rPr>
              <a:t>アポイント理由</a:t>
            </a:r>
            <a:r>
              <a:rPr lang="en-US" altLang="ja-JP" sz="1100" dirty="0">
                <a:solidFill>
                  <a:srgbClr val="374151"/>
                </a:solidFill>
                <a:latin typeface="Meiryo" panose="020B0604030504040204" pitchFamily="34" charset="-128"/>
                <a:ea typeface="Meiryo" panose="020B0604030504040204" pitchFamily="34" charset="-128"/>
                <a:cs typeface="ui-sans-serif" pitchFamily="34" charset="-120"/>
              </a:rPr>
              <a:t>：</a:t>
            </a:r>
            <a:r>
              <a:rPr lang="ja-JP" altLang="en-US" sz="1100" dirty="0">
                <a:solidFill>
                  <a:srgbClr val="374151"/>
                </a:solidFill>
                <a:latin typeface="Meiryo" panose="020B0604030504040204" pitchFamily="34" charset="-128"/>
                <a:ea typeface="Meiryo" panose="020B0604030504040204" pitchFamily="34" charset="-128"/>
                <a:cs typeface="ui-sans-serif" pitchFamily="34" charset="-120"/>
              </a:rPr>
              <a:t>アポに繋がった理由、また、ポジティブな意見の集約。</a:t>
            </a:r>
            <a:endParaRPr lang="en-US" altLang="ja-JP" sz="1100" dirty="0">
              <a:latin typeface="Meiryo" panose="020B0604030504040204" pitchFamily="34" charset="-128"/>
              <a:ea typeface="Meiryo" panose="020B0604030504040204" pitchFamily="34" charset="-128"/>
            </a:endParaRPr>
          </a:p>
        </p:txBody>
      </p:sp>
      <p:sp>
        <p:nvSpPr>
          <p:cNvPr id="33" name="Text 6">
            <a:extLst>
              <a:ext uri="{FF2B5EF4-FFF2-40B4-BE49-F238E27FC236}">
                <a16:creationId xmlns:a16="http://schemas.microsoft.com/office/drawing/2014/main" id="{D55AC127-18AC-8084-4529-4D6FE1879B02}"/>
              </a:ext>
            </a:extLst>
          </p:cNvPr>
          <p:cNvSpPr/>
          <p:nvPr/>
        </p:nvSpPr>
        <p:spPr>
          <a:xfrm>
            <a:off x="5753100" y="2028300"/>
            <a:ext cx="10972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EA580C"/>
                </a:solidFill>
                <a:latin typeface="Meiryo" panose="020B0604030504040204" pitchFamily="34" charset="-128"/>
                <a:ea typeface="Meiryo" panose="020B0604030504040204" pitchFamily="34" charset="-128"/>
                <a:cs typeface="ui-sans-serif" pitchFamily="34" charset="-120"/>
              </a:rPr>
              <a:t>定量情報</a:t>
            </a:r>
            <a:endParaRPr lang="en-US" sz="1800" b="1" dirty="0">
              <a:latin typeface="Meiryo" panose="020B0604030504040204" pitchFamily="34" charset="-128"/>
              <a:ea typeface="Meiryo" panose="020B0604030504040204" pitchFamily="34" charset="-128"/>
            </a:endParaRPr>
          </a:p>
        </p:txBody>
      </p:sp>
      <p:sp>
        <p:nvSpPr>
          <p:cNvPr id="34" name="Text 7">
            <a:extLst>
              <a:ext uri="{FF2B5EF4-FFF2-40B4-BE49-F238E27FC236}">
                <a16:creationId xmlns:a16="http://schemas.microsoft.com/office/drawing/2014/main" id="{388D761C-9DB5-B47F-9F89-7C7BBE246046}"/>
              </a:ext>
            </a:extLst>
          </p:cNvPr>
          <p:cNvSpPr/>
          <p:nvPr/>
        </p:nvSpPr>
        <p:spPr>
          <a:xfrm>
            <a:off x="5524500" y="3218647"/>
            <a:ext cx="4572000" cy="228600"/>
          </a:xfrm>
          <a:prstGeom prst="rect">
            <a:avLst/>
          </a:prstGeom>
          <a:noFill/>
          <a:ln/>
        </p:spPr>
        <p:txBody>
          <a:bodyPr vert="horz" wrap="square" lIns="0" tIns="0" rIns="0" bIns="0" rtlCol="0" anchor="t"/>
          <a:lstStyle/>
          <a:p>
            <a:pPr marL="0" indent="0" algn="l">
              <a:lnSpc>
                <a:spcPts val="1800"/>
              </a:lnSpc>
              <a:buNone/>
            </a:pPr>
            <a:endParaRPr lang="en-US" sz="1100" dirty="0">
              <a:latin typeface="Meiryo" panose="020B0604030504040204" pitchFamily="34" charset="-128"/>
              <a:ea typeface="Meiryo" panose="020B0604030504040204" pitchFamily="34" charset="-128"/>
            </a:endParaRPr>
          </a:p>
        </p:txBody>
      </p:sp>
      <p:sp>
        <p:nvSpPr>
          <p:cNvPr id="35" name="Text 8">
            <a:extLst>
              <a:ext uri="{FF2B5EF4-FFF2-40B4-BE49-F238E27FC236}">
                <a16:creationId xmlns:a16="http://schemas.microsoft.com/office/drawing/2014/main" id="{6EF4C30C-1A4A-D456-CE00-4BDFE2D7AB10}"/>
              </a:ext>
            </a:extLst>
          </p:cNvPr>
          <p:cNvSpPr/>
          <p:nvPr/>
        </p:nvSpPr>
        <p:spPr>
          <a:xfrm>
            <a:off x="5524500" y="2904600"/>
            <a:ext cx="4572000" cy="228600"/>
          </a:xfrm>
          <a:prstGeom prst="rect">
            <a:avLst/>
          </a:prstGeom>
          <a:noFill/>
          <a:ln/>
        </p:spPr>
        <p:txBody>
          <a:bodyPr vert="horz" wrap="square" lIns="0" tIns="0" rIns="0" bIns="0" rtlCol="0" anchor="t"/>
          <a:lstStyle/>
          <a:p>
            <a:pPr marL="0" indent="0" algn="l">
              <a:lnSpc>
                <a:spcPts val="1800"/>
              </a:lnSpc>
              <a:buNone/>
            </a:pPr>
            <a:r>
              <a:rPr lang="ja-JP" altLang="en-US" sz="1100" b="1" dirty="0">
                <a:solidFill>
                  <a:srgbClr val="374151"/>
                </a:solidFill>
                <a:latin typeface="Meiryo" panose="020B0604030504040204" pitchFamily="34" charset="-128"/>
                <a:ea typeface="Meiryo" panose="020B0604030504040204" pitchFamily="34" charset="-128"/>
                <a:cs typeface="ui-sans-serif" pitchFamily="34" charset="-120"/>
              </a:rPr>
              <a:t>アポイント数、架電からのアポイント率</a:t>
            </a:r>
            <a:endParaRPr lang="en-US" sz="1100" b="1" dirty="0">
              <a:latin typeface="Meiryo" panose="020B0604030504040204" pitchFamily="34" charset="-128"/>
              <a:ea typeface="Meiryo" panose="020B0604030504040204" pitchFamily="34" charset="-128"/>
            </a:endParaRPr>
          </a:p>
        </p:txBody>
      </p:sp>
      <p:sp>
        <p:nvSpPr>
          <p:cNvPr id="36" name="Text 9">
            <a:extLst>
              <a:ext uri="{FF2B5EF4-FFF2-40B4-BE49-F238E27FC236}">
                <a16:creationId xmlns:a16="http://schemas.microsoft.com/office/drawing/2014/main" id="{6A93BFF3-409D-0A88-7E84-9DD49609F1AD}"/>
              </a:ext>
            </a:extLst>
          </p:cNvPr>
          <p:cNvSpPr/>
          <p:nvPr/>
        </p:nvSpPr>
        <p:spPr>
          <a:xfrm>
            <a:off x="5524500" y="2547289"/>
            <a:ext cx="3291840" cy="228600"/>
          </a:xfrm>
          <a:prstGeom prst="rect">
            <a:avLst/>
          </a:prstGeom>
          <a:noFill/>
          <a:ln/>
        </p:spPr>
        <p:txBody>
          <a:bodyPr vert="horz" wrap="square" lIns="0" tIns="0" rIns="0" bIns="0" rtlCol="0" anchor="t"/>
          <a:lstStyle/>
          <a:p>
            <a:pPr marL="0" indent="0" algn="l">
              <a:lnSpc>
                <a:spcPts val="1800"/>
              </a:lnSpc>
              <a:buNone/>
            </a:pPr>
            <a:r>
              <a:rPr lang="ja-JP" altLang="en-US" sz="1100" b="1" dirty="0">
                <a:solidFill>
                  <a:srgbClr val="374151"/>
                </a:solidFill>
                <a:latin typeface="Meiryo" panose="020B0604030504040204" pitchFamily="34" charset="-128"/>
                <a:ea typeface="Meiryo" panose="020B0604030504040204" pitchFamily="34" charset="-128"/>
              </a:rPr>
              <a:t>日次、週次、月次での架電数</a:t>
            </a:r>
            <a:endParaRPr lang="en-US" sz="1100" dirty="0">
              <a:latin typeface="Meiryo" panose="020B0604030504040204" pitchFamily="34" charset="-128"/>
              <a:ea typeface="Meiryo" panose="020B0604030504040204" pitchFamily="34" charset="-128"/>
            </a:endParaRPr>
          </a:p>
        </p:txBody>
      </p:sp>
      <p:sp>
        <p:nvSpPr>
          <p:cNvPr id="38" name="Text 10">
            <a:extLst>
              <a:ext uri="{FF2B5EF4-FFF2-40B4-BE49-F238E27FC236}">
                <a16:creationId xmlns:a16="http://schemas.microsoft.com/office/drawing/2014/main" id="{484FA623-C079-6013-1B8A-B262CB975ACB}"/>
              </a:ext>
            </a:extLst>
          </p:cNvPr>
          <p:cNvSpPr/>
          <p:nvPr/>
        </p:nvSpPr>
        <p:spPr>
          <a:xfrm>
            <a:off x="952500" y="5169600"/>
            <a:ext cx="8176500" cy="266700"/>
          </a:xfrm>
          <a:prstGeom prst="rect">
            <a:avLst/>
          </a:prstGeom>
          <a:noFill/>
          <a:ln/>
        </p:spPr>
        <p:txBody>
          <a:bodyPr vert="horz" wrap="square" lIns="0" tIns="0" rIns="0" bIns="0" rtlCol="0" anchor="t"/>
          <a:lstStyle/>
          <a:p>
            <a:pPr marL="0" indent="0">
              <a:lnSpc>
                <a:spcPts val="2100"/>
              </a:lnSpc>
              <a:buNone/>
            </a:pPr>
            <a:r>
              <a:rPr lang="en-US" sz="1600" b="1" dirty="0">
                <a:solidFill>
                  <a:srgbClr val="1F2937"/>
                </a:solidFill>
                <a:latin typeface="Meiryo" panose="020B0604030504040204" pitchFamily="34" charset="-128"/>
                <a:ea typeface="Meiryo" panose="020B0604030504040204" pitchFamily="34" charset="-128"/>
                <a:cs typeface="ui-sans-serif" pitchFamily="34" charset="-120"/>
              </a:rPr>
              <a:t> データ分析のプロセス</a:t>
            </a:r>
            <a:endParaRPr lang="en-US" sz="1600" b="1" dirty="0">
              <a:latin typeface="Meiryo" panose="020B0604030504040204" pitchFamily="34" charset="-128"/>
              <a:ea typeface="Meiryo" panose="020B0604030504040204" pitchFamily="34" charset="-128"/>
            </a:endParaRPr>
          </a:p>
        </p:txBody>
      </p:sp>
      <p:sp>
        <p:nvSpPr>
          <p:cNvPr id="39" name="Text 11">
            <a:extLst>
              <a:ext uri="{FF2B5EF4-FFF2-40B4-BE49-F238E27FC236}">
                <a16:creationId xmlns:a16="http://schemas.microsoft.com/office/drawing/2014/main" id="{CFF7773D-D9CB-4BE3-E3FA-794493CF5589}"/>
              </a:ext>
            </a:extLst>
          </p:cNvPr>
          <p:cNvSpPr/>
          <p:nvPr/>
        </p:nvSpPr>
        <p:spPr>
          <a:xfrm>
            <a:off x="1019174" y="5550600"/>
            <a:ext cx="7893399" cy="457200"/>
          </a:xfrm>
          <a:prstGeom prst="rect">
            <a:avLst/>
          </a:prstGeom>
          <a:noFill/>
          <a:ln/>
        </p:spPr>
        <p:txBody>
          <a:bodyPr vert="horz" wrap="square" lIns="0" tIns="0" rIns="0" bIns="0" rtlCol="0" anchor="t"/>
          <a:lstStyle/>
          <a:p>
            <a:pPr marL="0" indent="0">
              <a:lnSpc>
                <a:spcPts val="1800"/>
              </a:lnSpc>
              <a:buNone/>
            </a:pPr>
            <a:r>
              <a:rPr lang="en-US" sz="1100" dirty="0">
                <a:solidFill>
                  <a:srgbClr val="374151"/>
                </a:solidFill>
                <a:latin typeface="Meiryo" panose="020B0604030504040204" pitchFamily="34" charset="-128"/>
                <a:ea typeface="Meiryo" panose="020B0604030504040204" pitchFamily="34" charset="-128"/>
                <a:cs typeface="ui-sans-serif" pitchFamily="34" charset="-120"/>
              </a:rPr>
              <a:t>これらの定性・定量データを組み合わせることで、表面的な数値だけでなく、その背景にある顧客の心理や市場の傾向を深く掘り下げます。この分析結果をもとに、営業戦略の精度を飛躍的に向上させます。</a:t>
            </a:r>
            <a:endParaRPr lang="en-US" sz="1100" dirty="0">
              <a:latin typeface="Meiryo" panose="020B0604030504040204" pitchFamily="34" charset="-128"/>
              <a:ea typeface="Meiryo" panose="020B0604030504040204" pitchFamily="34" charset="-128"/>
            </a:endParaRPr>
          </a:p>
        </p:txBody>
      </p:sp>
      <p:sp>
        <p:nvSpPr>
          <p:cNvPr id="40" name="Text 12">
            <a:extLst>
              <a:ext uri="{FF2B5EF4-FFF2-40B4-BE49-F238E27FC236}">
                <a16:creationId xmlns:a16="http://schemas.microsoft.com/office/drawing/2014/main" id="{278EBAB7-A7D0-AC21-7DA2-4DD6CE24D0BE}"/>
              </a:ext>
            </a:extLst>
          </p:cNvPr>
          <p:cNvSpPr/>
          <p:nvPr/>
        </p:nvSpPr>
        <p:spPr>
          <a:xfrm>
            <a:off x="11606808" y="6467475"/>
            <a:ext cx="359331"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4 / 9</a:t>
            </a:r>
            <a:endParaRPr lang="en-US" sz="1050" dirty="0"/>
          </a:p>
        </p:txBody>
      </p:sp>
      <p:sp>
        <p:nvSpPr>
          <p:cNvPr id="41" name="テキスト ボックス 40">
            <a:extLst>
              <a:ext uri="{FF2B5EF4-FFF2-40B4-BE49-F238E27FC236}">
                <a16:creationId xmlns:a16="http://schemas.microsoft.com/office/drawing/2014/main" id="{51D81342-779A-6BF0-9DAA-49B10DAC8E76}"/>
              </a:ext>
            </a:extLst>
          </p:cNvPr>
          <p:cNvSpPr txBox="1"/>
          <p:nvPr/>
        </p:nvSpPr>
        <p:spPr>
          <a:xfrm>
            <a:off x="457200" y="1264957"/>
            <a:ext cx="8455373" cy="221018"/>
          </a:xfrm>
          <a:prstGeom prst="rect">
            <a:avLst/>
          </a:prstGeom>
          <a:noFill/>
        </p:spPr>
        <p:txBody>
          <a:bodyPr wrap="none" lIns="72000" tIns="36000" rIns="72000" bIns="0" rtlCol="0">
            <a:spAutoFit/>
          </a:bodyPr>
          <a:lstStyle/>
          <a:p>
            <a:r>
              <a:rPr kumimoji="1" lang="en-US" altLang="ja-JP" sz="1200" dirty="0">
                <a:latin typeface="Meiryo" panose="020B0604030504040204" pitchFamily="34" charset="-128"/>
                <a:ea typeface="Meiryo" panose="020B0604030504040204" pitchFamily="34" charset="-128"/>
                <a:cs typeface="メイリオ" panose="020B0604030504040204" pitchFamily="50" charset="-128"/>
              </a:rPr>
              <a:t>PMF</a:t>
            </a:r>
            <a:r>
              <a:rPr kumimoji="1" lang="ja-JP" altLang="en-US" sz="1200">
                <a:latin typeface="Meiryo" panose="020B0604030504040204" pitchFamily="34" charset="-128"/>
                <a:ea typeface="Meiryo" panose="020B0604030504040204" pitchFamily="34" charset="-128"/>
                <a:cs typeface="メイリオ" panose="020B0604030504040204" pitchFamily="50" charset="-128"/>
              </a:rPr>
              <a:t>型ディレクションの最初のステップは、営業活動から得られる多様なデータを体系的に収集し、分析することです。</a:t>
            </a:r>
            <a:endParaRPr kumimoji="1" lang="ja-JP" altLang="en-US" sz="12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3" name="Text 8">
            <a:extLst>
              <a:ext uri="{FF2B5EF4-FFF2-40B4-BE49-F238E27FC236}">
                <a16:creationId xmlns:a16="http://schemas.microsoft.com/office/drawing/2014/main" id="{6BB85E8A-474B-354D-02D9-AF781686A337}"/>
              </a:ext>
            </a:extLst>
          </p:cNvPr>
          <p:cNvSpPr/>
          <p:nvPr/>
        </p:nvSpPr>
        <p:spPr>
          <a:xfrm>
            <a:off x="5543309" y="3251415"/>
            <a:ext cx="4572000" cy="228600"/>
          </a:xfrm>
          <a:prstGeom prst="rect">
            <a:avLst/>
          </a:prstGeom>
          <a:noFill/>
          <a:ln/>
        </p:spPr>
        <p:txBody>
          <a:bodyPr vert="horz" wrap="square" lIns="0" tIns="0" rIns="0" bIns="0" rtlCol="0" anchor="t"/>
          <a:lstStyle/>
          <a:p>
            <a:pPr marL="0" indent="0" algn="l">
              <a:lnSpc>
                <a:spcPts val="1800"/>
              </a:lnSpc>
              <a:buNone/>
            </a:pPr>
            <a:r>
              <a:rPr lang="en-US" altLang="ja-JP" sz="1100" b="1" dirty="0">
                <a:latin typeface="Meiryo" panose="020B0604030504040204" pitchFamily="34" charset="-128"/>
                <a:ea typeface="Meiryo" panose="020B0604030504040204" pitchFamily="34" charset="-128"/>
              </a:rPr>
              <a:t>1</a:t>
            </a:r>
            <a:r>
              <a:rPr lang="ja-JP" altLang="en-US" sz="1100" b="1" dirty="0">
                <a:latin typeface="Meiryo" panose="020B0604030504040204" pitchFamily="34" charset="-128"/>
                <a:ea typeface="Meiryo" panose="020B0604030504040204" pitchFamily="34" charset="-128"/>
              </a:rPr>
              <a:t>時間あたりのコール数、リスト毎のアポ率、担当者接触率</a:t>
            </a:r>
            <a:endParaRPr lang="en-US" sz="1100" b="1" dirty="0">
              <a:latin typeface="Meiryo" panose="020B0604030504040204" pitchFamily="34" charset="-128"/>
              <a:ea typeface="Meiryo" panose="020B0604030504040204" pitchFamily="34" charset="-128"/>
            </a:endParaRPr>
          </a:p>
        </p:txBody>
      </p:sp>
      <p:pic>
        <p:nvPicPr>
          <p:cNvPr id="4" name="Image 11" descr="preencoded.png">
            <a:extLst>
              <a:ext uri="{FF2B5EF4-FFF2-40B4-BE49-F238E27FC236}">
                <a16:creationId xmlns:a16="http://schemas.microsoft.com/office/drawing/2014/main" id="{CE332638-049F-8D68-1548-C11963D7849D}"/>
              </a:ext>
            </a:extLst>
          </p:cNvPr>
          <p:cNvPicPr>
            <a:picLocks noChangeAspect="1"/>
          </p:cNvPicPr>
          <p:nvPr/>
        </p:nvPicPr>
        <p:blipFill>
          <a:blip r:embed="rId11"/>
          <a:stretch>
            <a:fillRect/>
          </a:stretch>
        </p:blipFill>
        <p:spPr>
          <a:xfrm>
            <a:off x="5322570" y="3642292"/>
            <a:ext cx="152400" cy="152400"/>
          </a:xfrm>
          <a:prstGeom prst="rect">
            <a:avLst/>
          </a:prstGeom>
        </p:spPr>
      </p:pic>
      <p:sp>
        <p:nvSpPr>
          <p:cNvPr id="7" name="Text 9">
            <a:extLst>
              <a:ext uri="{FF2B5EF4-FFF2-40B4-BE49-F238E27FC236}">
                <a16:creationId xmlns:a16="http://schemas.microsoft.com/office/drawing/2014/main" id="{777B0434-8705-76E4-4254-08D2B76C5234}"/>
              </a:ext>
            </a:extLst>
          </p:cNvPr>
          <p:cNvSpPr/>
          <p:nvPr/>
        </p:nvSpPr>
        <p:spPr>
          <a:xfrm>
            <a:off x="5592471" y="3611415"/>
            <a:ext cx="3291840" cy="228600"/>
          </a:xfrm>
          <a:prstGeom prst="rect">
            <a:avLst/>
          </a:prstGeom>
          <a:noFill/>
          <a:ln/>
        </p:spPr>
        <p:txBody>
          <a:bodyPr vert="horz" wrap="square" lIns="0" tIns="0" rIns="0" bIns="0" rtlCol="0" anchor="t"/>
          <a:lstStyle/>
          <a:p>
            <a:pPr marL="0" indent="0" algn="l">
              <a:lnSpc>
                <a:spcPts val="1800"/>
              </a:lnSpc>
              <a:buNone/>
            </a:pPr>
            <a:r>
              <a:rPr lang="ja-JP" altLang="en-US" sz="1100" b="1" dirty="0">
                <a:latin typeface="Meiryo" panose="020B0604030504040204" pitchFamily="34" charset="-128"/>
                <a:ea typeface="Meiryo" panose="020B0604030504040204" pitchFamily="34" charset="-128"/>
              </a:rPr>
              <a:t>フォーキャスト値（このままだと着地どれくらい）などの日々変わる数字の共有</a:t>
            </a:r>
            <a:endParaRPr lang="en-US" sz="1100"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26248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87A9FF3A-5C15-E321-4988-0B0058587E9E}"/>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7D98E6BC-5C3D-6622-9DF2-BF80CAED712F}"/>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308D6AB6-920A-DB71-E370-FE162CC0E9F2}"/>
              </a:ext>
            </a:extLst>
          </p:cNvPr>
          <p:cNvSpPr txBox="1">
            <a:spLocks/>
          </p:cNvSpPr>
          <p:nvPr/>
        </p:nvSpPr>
        <p:spPr>
          <a:xfrm>
            <a:off x="9300112" y="64257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600" smtClean="0">
                <a:solidFill>
                  <a:schemeClr val="tx1"/>
                </a:solidFill>
              </a:rPr>
              <a:pPr/>
              <a:t>33</a:t>
            </a:fld>
            <a:endParaRPr lang="en-US" altLang="ja-JP" sz="1600" dirty="0">
              <a:solidFill>
                <a:schemeClr val="tx1"/>
              </a:solidFill>
            </a:endParaRPr>
          </a:p>
        </p:txBody>
      </p:sp>
      <p:sp>
        <p:nvSpPr>
          <p:cNvPr id="5" name="テキスト ボックス 4">
            <a:extLst>
              <a:ext uri="{FF2B5EF4-FFF2-40B4-BE49-F238E27FC236}">
                <a16:creationId xmlns:a16="http://schemas.microsoft.com/office/drawing/2014/main" id="{A0584129-F377-0D29-93F9-4C15264719A3}"/>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7" name="タイトル 5">
            <a:extLst>
              <a:ext uri="{FF2B5EF4-FFF2-40B4-BE49-F238E27FC236}">
                <a16:creationId xmlns:a16="http://schemas.microsoft.com/office/drawing/2014/main" id="{6B7AD1C2-9B95-B2C5-BD36-D3DB7FE37B54}"/>
              </a:ext>
            </a:extLst>
          </p:cNvPr>
          <p:cNvSpPr txBox="1">
            <a:spLocks/>
          </p:cNvSpPr>
          <p:nvPr/>
        </p:nvSpPr>
        <p:spPr>
          <a:xfrm>
            <a:off x="457200" y="189000"/>
            <a:ext cx="3931665" cy="284540"/>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en-US" altLang="ja-JP" sz="1200">
                <a:solidFill>
                  <a:schemeClr val="bg1"/>
                </a:solidFill>
                <a:latin typeface="Hiragino Sans W7" panose="020B0400000000000000" pitchFamily="34" charset="-128"/>
                <a:ea typeface="Hiragino Sans W7" panose="020B0400000000000000" pitchFamily="34" charset="-128"/>
              </a:rPr>
              <a:t>PMF</a:t>
            </a:r>
            <a:r>
              <a:rPr lang="ja-JP" altLang="en-US" sz="1200">
                <a:solidFill>
                  <a:schemeClr val="bg1"/>
                </a:solidFill>
                <a:latin typeface="Hiragino Sans W7" panose="020B0400000000000000" pitchFamily="34" charset="-128"/>
                <a:ea typeface="Hiragino Sans W7" panose="020B0400000000000000" pitchFamily="34" charset="-128"/>
              </a:rPr>
              <a:t>型ディレクションプロセス</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pic>
        <p:nvPicPr>
          <p:cNvPr id="12" name="Image 3" descr="preencoded.png">
            <a:extLst>
              <a:ext uri="{FF2B5EF4-FFF2-40B4-BE49-F238E27FC236}">
                <a16:creationId xmlns:a16="http://schemas.microsoft.com/office/drawing/2014/main" id="{4D913197-E71B-BC0E-934C-183126CC1C26}"/>
              </a:ext>
            </a:extLst>
          </p:cNvPr>
          <p:cNvPicPr>
            <a:picLocks noChangeAspect="1"/>
          </p:cNvPicPr>
          <p:nvPr/>
        </p:nvPicPr>
        <p:blipFill>
          <a:blip r:embed="rId4"/>
          <a:stretch>
            <a:fillRect/>
          </a:stretch>
        </p:blipFill>
        <p:spPr>
          <a:xfrm>
            <a:off x="673201" y="1903452"/>
            <a:ext cx="2597602" cy="1562100"/>
          </a:xfrm>
          <a:prstGeom prst="rect">
            <a:avLst/>
          </a:prstGeom>
        </p:spPr>
      </p:pic>
      <p:pic>
        <p:nvPicPr>
          <p:cNvPr id="15" name="Image 4" descr="preencoded.png">
            <a:extLst>
              <a:ext uri="{FF2B5EF4-FFF2-40B4-BE49-F238E27FC236}">
                <a16:creationId xmlns:a16="http://schemas.microsoft.com/office/drawing/2014/main" id="{CF8D878C-513C-B255-246E-EA11B4F704F4}"/>
              </a:ext>
            </a:extLst>
          </p:cNvPr>
          <p:cNvPicPr>
            <a:picLocks noChangeAspect="1"/>
          </p:cNvPicPr>
          <p:nvPr/>
        </p:nvPicPr>
        <p:blipFill>
          <a:blip r:embed="rId5"/>
          <a:stretch>
            <a:fillRect/>
          </a:stretch>
        </p:blipFill>
        <p:spPr>
          <a:xfrm>
            <a:off x="863700" y="2093952"/>
            <a:ext cx="381000" cy="381000"/>
          </a:xfrm>
          <a:prstGeom prst="rect">
            <a:avLst/>
          </a:prstGeom>
        </p:spPr>
      </p:pic>
      <p:pic>
        <p:nvPicPr>
          <p:cNvPr id="18" name="Image 5" descr="preencoded.png">
            <a:extLst>
              <a:ext uri="{FF2B5EF4-FFF2-40B4-BE49-F238E27FC236}">
                <a16:creationId xmlns:a16="http://schemas.microsoft.com/office/drawing/2014/main" id="{82E4DB09-F0FD-E7F4-143A-329D0506146C}"/>
              </a:ext>
            </a:extLst>
          </p:cNvPr>
          <p:cNvPicPr>
            <a:picLocks noChangeAspect="1"/>
          </p:cNvPicPr>
          <p:nvPr/>
        </p:nvPicPr>
        <p:blipFill>
          <a:blip r:embed="rId6"/>
          <a:stretch>
            <a:fillRect/>
          </a:stretch>
        </p:blipFill>
        <p:spPr>
          <a:xfrm>
            <a:off x="978000" y="2208252"/>
            <a:ext cx="152400" cy="152400"/>
          </a:xfrm>
          <a:prstGeom prst="rect">
            <a:avLst/>
          </a:prstGeom>
        </p:spPr>
      </p:pic>
      <p:pic>
        <p:nvPicPr>
          <p:cNvPr id="27" name="Image 6" descr="preencoded.png">
            <a:extLst>
              <a:ext uri="{FF2B5EF4-FFF2-40B4-BE49-F238E27FC236}">
                <a16:creationId xmlns:a16="http://schemas.microsoft.com/office/drawing/2014/main" id="{8757BA30-B6F1-8018-74F8-BAF6F459257F}"/>
              </a:ext>
            </a:extLst>
          </p:cNvPr>
          <p:cNvPicPr>
            <a:picLocks noChangeAspect="1"/>
          </p:cNvPicPr>
          <p:nvPr/>
        </p:nvPicPr>
        <p:blipFill>
          <a:blip r:embed="rId7"/>
          <a:stretch>
            <a:fillRect/>
          </a:stretch>
        </p:blipFill>
        <p:spPr>
          <a:xfrm>
            <a:off x="3585000" y="1903452"/>
            <a:ext cx="2964499" cy="1562100"/>
          </a:xfrm>
          <a:prstGeom prst="rect">
            <a:avLst/>
          </a:prstGeom>
        </p:spPr>
      </p:pic>
      <p:pic>
        <p:nvPicPr>
          <p:cNvPr id="37" name="Image 7" descr="preencoded.png">
            <a:extLst>
              <a:ext uri="{FF2B5EF4-FFF2-40B4-BE49-F238E27FC236}">
                <a16:creationId xmlns:a16="http://schemas.microsoft.com/office/drawing/2014/main" id="{83ED6897-868D-F033-0AA1-38427792F20D}"/>
              </a:ext>
            </a:extLst>
          </p:cNvPr>
          <p:cNvPicPr>
            <a:picLocks noChangeAspect="1"/>
          </p:cNvPicPr>
          <p:nvPr/>
        </p:nvPicPr>
        <p:blipFill>
          <a:blip r:embed="rId8"/>
          <a:stretch>
            <a:fillRect/>
          </a:stretch>
        </p:blipFill>
        <p:spPr>
          <a:xfrm>
            <a:off x="3775500" y="2093952"/>
            <a:ext cx="381000" cy="381000"/>
          </a:xfrm>
          <a:prstGeom prst="rect">
            <a:avLst/>
          </a:prstGeom>
        </p:spPr>
      </p:pic>
      <p:pic>
        <p:nvPicPr>
          <p:cNvPr id="42" name="Image 8" descr="preencoded.png">
            <a:extLst>
              <a:ext uri="{FF2B5EF4-FFF2-40B4-BE49-F238E27FC236}">
                <a16:creationId xmlns:a16="http://schemas.microsoft.com/office/drawing/2014/main" id="{EAB56164-750C-95CA-08A5-ED4D04AF73D7}"/>
              </a:ext>
            </a:extLst>
          </p:cNvPr>
          <p:cNvPicPr>
            <a:picLocks noChangeAspect="1"/>
          </p:cNvPicPr>
          <p:nvPr/>
        </p:nvPicPr>
        <p:blipFill>
          <a:blip r:embed="rId9"/>
          <a:stretch>
            <a:fillRect/>
          </a:stretch>
        </p:blipFill>
        <p:spPr>
          <a:xfrm>
            <a:off x="3870750" y="2208252"/>
            <a:ext cx="190500" cy="152400"/>
          </a:xfrm>
          <a:prstGeom prst="rect">
            <a:avLst/>
          </a:prstGeom>
        </p:spPr>
      </p:pic>
      <p:pic>
        <p:nvPicPr>
          <p:cNvPr id="43" name="Image 9" descr="preencoded.png">
            <a:extLst>
              <a:ext uri="{FF2B5EF4-FFF2-40B4-BE49-F238E27FC236}">
                <a16:creationId xmlns:a16="http://schemas.microsoft.com/office/drawing/2014/main" id="{A742E8CA-CE6A-E400-7BDE-105F8C41CBC1}"/>
              </a:ext>
            </a:extLst>
          </p:cNvPr>
          <p:cNvPicPr>
            <a:picLocks noChangeAspect="1"/>
          </p:cNvPicPr>
          <p:nvPr/>
        </p:nvPicPr>
        <p:blipFill>
          <a:blip r:embed="rId10"/>
          <a:stretch>
            <a:fillRect/>
          </a:stretch>
        </p:blipFill>
        <p:spPr>
          <a:xfrm>
            <a:off x="6903952" y="1903452"/>
            <a:ext cx="2513050" cy="1562100"/>
          </a:xfrm>
          <a:prstGeom prst="rect">
            <a:avLst/>
          </a:prstGeom>
        </p:spPr>
      </p:pic>
      <p:pic>
        <p:nvPicPr>
          <p:cNvPr id="44" name="Image 10" descr="preencoded.png">
            <a:extLst>
              <a:ext uri="{FF2B5EF4-FFF2-40B4-BE49-F238E27FC236}">
                <a16:creationId xmlns:a16="http://schemas.microsoft.com/office/drawing/2014/main" id="{C6615EDE-432E-FD58-AC67-0B6D9D05DD4F}"/>
              </a:ext>
            </a:extLst>
          </p:cNvPr>
          <p:cNvPicPr>
            <a:picLocks noChangeAspect="1"/>
          </p:cNvPicPr>
          <p:nvPr/>
        </p:nvPicPr>
        <p:blipFill>
          <a:blip r:embed="rId11"/>
          <a:stretch>
            <a:fillRect/>
          </a:stretch>
        </p:blipFill>
        <p:spPr>
          <a:xfrm>
            <a:off x="7094451" y="2093952"/>
            <a:ext cx="381000" cy="381000"/>
          </a:xfrm>
          <a:prstGeom prst="rect">
            <a:avLst/>
          </a:prstGeom>
        </p:spPr>
      </p:pic>
      <p:pic>
        <p:nvPicPr>
          <p:cNvPr id="45" name="Image 11" descr="preencoded.png">
            <a:extLst>
              <a:ext uri="{FF2B5EF4-FFF2-40B4-BE49-F238E27FC236}">
                <a16:creationId xmlns:a16="http://schemas.microsoft.com/office/drawing/2014/main" id="{02D983D8-F3BE-E500-E1EB-DFAEA72E38A7}"/>
              </a:ext>
            </a:extLst>
          </p:cNvPr>
          <p:cNvPicPr>
            <a:picLocks noChangeAspect="1"/>
          </p:cNvPicPr>
          <p:nvPr/>
        </p:nvPicPr>
        <p:blipFill>
          <a:blip r:embed="rId12"/>
          <a:stretch>
            <a:fillRect/>
          </a:stretch>
        </p:blipFill>
        <p:spPr>
          <a:xfrm>
            <a:off x="7208751" y="2208252"/>
            <a:ext cx="152400" cy="152400"/>
          </a:xfrm>
          <a:prstGeom prst="rect">
            <a:avLst/>
          </a:prstGeom>
        </p:spPr>
      </p:pic>
      <p:pic>
        <p:nvPicPr>
          <p:cNvPr id="46" name="Image 12" descr="preencoded.png">
            <a:extLst>
              <a:ext uri="{FF2B5EF4-FFF2-40B4-BE49-F238E27FC236}">
                <a16:creationId xmlns:a16="http://schemas.microsoft.com/office/drawing/2014/main" id="{81F6136C-C041-7063-11EB-A46B36FE5A52}"/>
              </a:ext>
            </a:extLst>
          </p:cNvPr>
          <p:cNvPicPr>
            <a:picLocks noChangeAspect="1"/>
          </p:cNvPicPr>
          <p:nvPr/>
        </p:nvPicPr>
        <p:blipFill>
          <a:blip r:embed="rId13"/>
          <a:stretch>
            <a:fillRect/>
          </a:stretch>
        </p:blipFill>
        <p:spPr>
          <a:xfrm>
            <a:off x="718289" y="3705558"/>
            <a:ext cx="8581823" cy="2589894"/>
          </a:xfrm>
          <a:prstGeom prst="rect">
            <a:avLst/>
          </a:prstGeom>
          <a:effectLst>
            <a:outerShdw blurRad="50800" dist="38100" dir="2700000" algn="tl" rotWithShape="0">
              <a:prstClr val="black">
                <a:alpha val="40000"/>
              </a:prstClr>
            </a:outerShdw>
          </a:effectLst>
        </p:spPr>
      </p:pic>
      <p:pic>
        <p:nvPicPr>
          <p:cNvPr id="48" name="Image 14" descr="preencoded.png">
            <a:extLst>
              <a:ext uri="{FF2B5EF4-FFF2-40B4-BE49-F238E27FC236}">
                <a16:creationId xmlns:a16="http://schemas.microsoft.com/office/drawing/2014/main" id="{4A776D97-702E-6ECB-3022-BBFF02DC1916}"/>
              </a:ext>
            </a:extLst>
          </p:cNvPr>
          <p:cNvPicPr>
            <a:picLocks noChangeAspect="1"/>
          </p:cNvPicPr>
          <p:nvPr/>
        </p:nvPicPr>
        <p:blipFill>
          <a:blip r:embed="rId14"/>
          <a:stretch>
            <a:fillRect/>
          </a:stretch>
        </p:blipFill>
        <p:spPr>
          <a:xfrm>
            <a:off x="909286" y="4248229"/>
            <a:ext cx="457200" cy="383526"/>
          </a:xfrm>
          <a:prstGeom prst="rect">
            <a:avLst/>
          </a:prstGeom>
        </p:spPr>
      </p:pic>
      <p:pic>
        <p:nvPicPr>
          <p:cNvPr id="49" name="Image 15" descr="preencoded.png">
            <a:extLst>
              <a:ext uri="{FF2B5EF4-FFF2-40B4-BE49-F238E27FC236}">
                <a16:creationId xmlns:a16="http://schemas.microsoft.com/office/drawing/2014/main" id="{9DA0DD2B-E411-1383-893D-075B0A655353}"/>
              </a:ext>
            </a:extLst>
          </p:cNvPr>
          <p:cNvPicPr>
            <a:picLocks noChangeAspect="1"/>
          </p:cNvPicPr>
          <p:nvPr/>
        </p:nvPicPr>
        <p:blipFill>
          <a:blip r:embed="rId15"/>
          <a:stretch>
            <a:fillRect/>
          </a:stretch>
        </p:blipFill>
        <p:spPr>
          <a:xfrm>
            <a:off x="1052161" y="4323178"/>
            <a:ext cx="171450" cy="223724"/>
          </a:xfrm>
          <a:prstGeom prst="rect">
            <a:avLst/>
          </a:prstGeom>
        </p:spPr>
      </p:pic>
      <p:pic>
        <p:nvPicPr>
          <p:cNvPr id="50" name="Image 16" descr="preencoded.png">
            <a:extLst>
              <a:ext uri="{FF2B5EF4-FFF2-40B4-BE49-F238E27FC236}">
                <a16:creationId xmlns:a16="http://schemas.microsoft.com/office/drawing/2014/main" id="{FEB10CAF-F771-BE94-1BEB-8DBA08477753}"/>
              </a:ext>
            </a:extLst>
          </p:cNvPr>
          <p:cNvPicPr>
            <a:picLocks noChangeAspect="1"/>
          </p:cNvPicPr>
          <p:nvPr/>
        </p:nvPicPr>
        <p:blipFill>
          <a:blip r:embed="rId16"/>
          <a:stretch>
            <a:fillRect/>
          </a:stretch>
        </p:blipFill>
        <p:spPr>
          <a:xfrm>
            <a:off x="5157286" y="4248229"/>
            <a:ext cx="457200" cy="383526"/>
          </a:xfrm>
          <a:prstGeom prst="rect">
            <a:avLst/>
          </a:prstGeom>
        </p:spPr>
      </p:pic>
      <p:pic>
        <p:nvPicPr>
          <p:cNvPr id="51" name="Image 17" descr="preencoded.png">
            <a:extLst>
              <a:ext uri="{FF2B5EF4-FFF2-40B4-BE49-F238E27FC236}">
                <a16:creationId xmlns:a16="http://schemas.microsoft.com/office/drawing/2014/main" id="{8D5BBB51-A172-345C-8613-695AABBDC6DA}"/>
              </a:ext>
            </a:extLst>
          </p:cNvPr>
          <p:cNvPicPr>
            <a:picLocks noChangeAspect="1"/>
          </p:cNvPicPr>
          <p:nvPr/>
        </p:nvPicPr>
        <p:blipFill>
          <a:blip r:embed="rId17"/>
          <a:stretch>
            <a:fillRect/>
          </a:stretch>
        </p:blipFill>
        <p:spPr>
          <a:xfrm>
            <a:off x="5266824" y="4323178"/>
            <a:ext cx="238125" cy="223724"/>
          </a:xfrm>
          <a:prstGeom prst="rect">
            <a:avLst/>
          </a:prstGeom>
        </p:spPr>
      </p:pic>
      <p:sp>
        <p:nvSpPr>
          <p:cNvPr id="52" name="Text 1">
            <a:extLst>
              <a:ext uri="{FF2B5EF4-FFF2-40B4-BE49-F238E27FC236}">
                <a16:creationId xmlns:a16="http://schemas.microsoft.com/office/drawing/2014/main" id="{A1996152-2411-1FAD-819E-80B73A0597B6}"/>
              </a:ext>
            </a:extLst>
          </p:cNvPr>
          <p:cNvSpPr/>
          <p:nvPr/>
        </p:nvSpPr>
        <p:spPr>
          <a:xfrm>
            <a:off x="1359000" y="2151102"/>
            <a:ext cx="1143000" cy="266700"/>
          </a:xfrm>
          <a:prstGeom prst="rect">
            <a:avLst/>
          </a:prstGeom>
          <a:noFill/>
          <a:ln/>
        </p:spPr>
        <p:txBody>
          <a:bodyPr vert="horz" wrap="square" lIns="0" tIns="0" rIns="0" bIns="0" rtlCol="0" anchor="t"/>
          <a:lstStyle/>
          <a:p>
            <a:pPr marL="0" indent="0">
              <a:lnSpc>
                <a:spcPts val="2100"/>
              </a:lnSpc>
              <a:buNone/>
            </a:pPr>
            <a:r>
              <a:rPr lang="en-US" sz="1200" b="1" dirty="0">
                <a:solidFill>
                  <a:srgbClr val="15803D"/>
                </a:solidFill>
                <a:latin typeface="Meiryo" panose="020B0604030504040204" pitchFamily="34" charset="-128"/>
                <a:ea typeface="Meiryo" panose="020B0604030504040204" pitchFamily="34" charset="-128"/>
                <a:cs typeface="ui-sans-serif" pitchFamily="34" charset="-120"/>
              </a:rPr>
              <a:t>データ分析</a:t>
            </a:r>
            <a:endParaRPr lang="en-US" sz="1200" b="1" dirty="0">
              <a:latin typeface="Meiryo" panose="020B0604030504040204" pitchFamily="34" charset="-128"/>
              <a:ea typeface="Meiryo" panose="020B0604030504040204" pitchFamily="34" charset="-128"/>
            </a:endParaRPr>
          </a:p>
        </p:txBody>
      </p:sp>
      <p:sp>
        <p:nvSpPr>
          <p:cNvPr id="53" name="Text 2">
            <a:extLst>
              <a:ext uri="{FF2B5EF4-FFF2-40B4-BE49-F238E27FC236}">
                <a16:creationId xmlns:a16="http://schemas.microsoft.com/office/drawing/2014/main" id="{80F4D5A7-40A5-6AC5-98B1-BCCBB8C5E7D1}"/>
              </a:ext>
            </a:extLst>
          </p:cNvPr>
          <p:cNvSpPr/>
          <p:nvPr/>
        </p:nvSpPr>
        <p:spPr>
          <a:xfrm>
            <a:off x="863700" y="2589252"/>
            <a:ext cx="2394549" cy="685800"/>
          </a:xfrm>
          <a:prstGeom prst="rect">
            <a:avLst/>
          </a:prstGeom>
          <a:noFill/>
          <a:ln/>
        </p:spPr>
        <p:txBody>
          <a:bodyPr vert="horz" wrap="square" lIns="0" tIns="0" rIns="0" bIns="0" rtlCol="0" anchor="t"/>
          <a:lstStyle/>
          <a:p>
            <a:pPr marL="0" indent="0">
              <a:lnSpc>
                <a:spcPts val="1800"/>
              </a:lnSpc>
              <a:buNone/>
            </a:pPr>
            <a:r>
              <a:rPr lang="ja-JP" altLang="en-US" sz="1050" dirty="0">
                <a:latin typeface="Meiryo" panose="020B0604030504040204" pitchFamily="34" charset="-128"/>
                <a:ea typeface="Meiryo" panose="020B0604030504040204" pitchFamily="34" charset="-128"/>
              </a:rPr>
              <a:t>定性情報、定量情報を元に、どこに問題があるのかを分析し、問題点を発見する。</a:t>
            </a:r>
            <a:endParaRPr lang="en-US" altLang="ja-JP" sz="1050" dirty="0">
              <a:latin typeface="Meiryo" panose="020B0604030504040204" pitchFamily="34" charset="-128"/>
              <a:ea typeface="Meiryo" panose="020B0604030504040204" pitchFamily="34" charset="-128"/>
            </a:endParaRPr>
          </a:p>
          <a:p>
            <a:pPr marL="0" indent="0">
              <a:lnSpc>
                <a:spcPts val="1800"/>
              </a:lnSpc>
              <a:buNone/>
            </a:pPr>
            <a:endParaRPr lang="en-US" sz="1050" dirty="0">
              <a:latin typeface="Meiryo" panose="020B0604030504040204" pitchFamily="34" charset="-128"/>
              <a:ea typeface="Meiryo" panose="020B0604030504040204" pitchFamily="34" charset="-128"/>
            </a:endParaRPr>
          </a:p>
        </p:txBody>
      </p:sp>
      <p:sp>
        <p:nvSpPr>
          <p:cNvPr id="54" name="Text 3">
            <a:extLst>
              <a:ext uri="{FF2B5EF4-FFF2-40B4-BE49-F238E27FC236}">
                <a16:creationId xmlns:a16="http://schemas.microsoft.com/office/drawing/2014/main" id="{6FF1433C-63B2-8881-63D1-993B25BBAF81}"/>
              </a:ext>
            </a:extLst>
          </p:cNvPr>
          <p:cNvSpPr/>
          <p:nvPr/>
        </p:nvSpPr>
        <p:spPr>
          <a:xfrm>
            <a:off x="4233000" y="2151102"/>
            <a:ext cx="3200400" cy="266700"/>
          </a:xfrm>
          <a:prstGeom prst="rect">
            <a:avLst/>
          </a:prstGeom>
          <a:noFill/>
          <a:ln/>
        </p:spPr>
        <p:txBody>
          <a:bodyPr vert="horz" wrap="square" lIns="0" tIns="0" rIns="0" bIns="0" rtlCol="0" anchor="t"/>
          <a:lstStyle/>
          <a:p>
            <a:pPr marL="0" indent="0">
              <a:lnSpc>
                <a:spcPts val="2100"/>
              </a:lnSpc>
              <a:buNone/>
            </a:pPr>
            <a:r>
              <a:rPr lang="en-US" sz="1200" b="1" dirty="0">
                <a:solidFill>
                  <a:srgbClr val="F97316"/>
                </a:solidFill>
                <a:latin typeface="Meiryo" panose="020B0604030504040204" pitchFamily="34" charset="-128"/>
                <a:ea typeface="Meiryo" panose="020B0604030504040204" pitchFamily="34" charset="-128"/>
                <a:cs typeface="ui-sans-serif" pitchFamily="34" charset="-120"/>
              </a:rPr>
              <a:t>ペルソナと勝ちパターンの発見</a:t>
            </a:r>
            <a:endParaRPr lang="en-US" sz="1200" b="1" dirty="0">
              <a:latin typeface="Meiryo" panose="020B0604030504040204" pitchFamily="34" charset="-128"/>
              <a:ea typeface="Meiryo" panose="020B0604030504040204" pitchFamily="34" charset="-128"/>
            </a:endParaRPr>
          </a:p>
        </p:txBody>
      </p:sp>
      <p:sp>
        <p:nvSpPr>
          <p:cNvPr id="55" name="Text 4">
            <a:extLst>
              <a:ext uri="{FF2B5EF4-FFF2-40B4-BE49-F238E27FC236}">
                <a16:creationId xmlns:a16="http://schemas.microsoft.com/office/drawing/2014/main" id="{D5876B46-DDF2-2173-2546-FB646D755025}"/>
              </a:ext>
            </a:extLst>
          </p:cNvPr>
          <p:cNvSpPr/>
          <p:nvPr/>
        </p:nvSpPr>
        <p:spPr>
          <a:xfrm>
            <a:off x="3775500" y="2589251"/>
            <a:ext cx="2394660" cy="835217"/>
          </a:xfrm>
          <a:prstGeom prst="rect">
            <a:avLst/>
          </a:prstGeom>
          <a:noFill/>
          <a:ln/>
        </p:spPr>
        <p:txBody>
          <a:bodyPr vert="horz" wrap="square" lIns="0" tIns="0" rIns="0" bIns="0" rtlCol="0" anchor="t"/>
          <a:lstStyle/>
          <a:p>
            <a:pPr marL="0" indent="0">
              <a:lnSpc>
                <a:spcPts val="1800"/>
              </a:lnSpc>
              <a:buNone/>
            </a:pPr>
            <a:r>
              <a:rPr lang="ja-JP" altLang="en-US" sz="1050" dirty="0">
                <a:solidFill>
                  <a:srgbClr val="374151"/>
                </a:solidFill>
                <a:latin typeface="Meiryo" panose="020B0604030504040204" pitchFamily="34" charset="-128"/>
                <a:ea typeface="Meiryo" panose="020B0604030504040204" pitchFamily="34" charset="-128"/>
              </a:rPr>
              <a:t>問題点のボトルネックを特定し、ネクストアクションを策定。場合によってはクライアント企業とも相談し、解決策を講じる。</a:t>
            </a:r>
            <a:endParaRPr lang="en-US" sz="1050" dirty="0">
              <a:latin typeface="Meiryo" panose="020B0604030504040204" pitchFamily="34" charset="-128"/>
              <a:ea typeface="Meiryo" panose="020B0604030504040204" pitchFamily="34" charset="-128"/>
            </a:endParaRPr>
          </a:p>
        </p:txBody>
      </p:sp>
      <p:sp>
        <p:nvSpPr>
          <p:cNvPr id="56" name="Text 5">
            <a:extLst>
              <a:ext uri="{FF2B5EF4-FFF2-40B4-BE49-F238E27FC236}">
                <a16:creationId xmlns:a16="http://schemas.microsoft.com/office/drawing/2014/main" id="{6AA25D7C-DE9E-0A14-73AA-572813DC27CF}"/>
              </a:ext>
            </a:extLst>
          </p:cNvPr>
          <p:cNvSpPr/>
          <p:nvPr/>
        </p:nvSpPr>
        <p:spPr>
          <a:xfrm>
            <a:off x="7589751" y="2151102"/>
            <a:ext cx="1143000" cy="266700"/>
          </a:xfrm>
          <a:prstGeom prst="rect">
            <a:avLst/>
          </a:prstGeom>
          <a:noFill/>
          <a:ln/>
        </p:spPr>
        <p:txBody>
          <a:bodyPr vert="horz" wrap="square" lIns="0" tIns="0" rIns="0" bIns="0" rtlCol="0" anchor="t"/>
          <a:lstStyle/>
          <a:p>
            <a:pPr marL="0" indent="0">
              <a:lnSpc>
                <a:spcPts val="2100"/>
              </a:lnSpc>
              <a:buNone/>
            </a:pPr>
            <a:r>
              <a:rPr lang="en-US" sz="1200" b="1" dirty="0">
                <a:solidFill>
                  <a:srgbClr val="DC2626"/>
                </a:solidFill>
                <a:latin typeface="Meiryo" panose="020B0604030504040204" pitchFamily="34" charset="-128"/>
                <a:ea typeface="Meiryo" panose="020B0604030504040204" pitchFamily="34" charset="-128"/>
                <a:cs typeface="ui-sans-serif" pitchFamily="34" charset="-120"/>
              </a:rPr>
              <a:t>改善と実装</a:t>
            </a:r>
            <a:endParaRPr lang="en-US" sz="1200" b="1" dirty="0">
              <a:latin typeface="Meiryo" panose="020B0604030504040204" pitchFamily="34" charset="-128"/>
              <a:ea typeface="Meiryo" panose="020B0604030504040204" pitchFamily="34" charset="-128"/>
            </a:endParaRPr>
          </a:p>
        </p:txBody>
      </p:sp>
      <p:sp>
        <p:nvSpPr>
          <p:cNvPr id="57" name="Text 6">
            <a:extLst>
              <a:ext uri="{FF2B5EF4-FFF2-40B4-BE49-F238E27FC236}">
                <a16:creationId xmlns:a16="http://schemas.microsoft.com/office/drawing/2014/main" id="{14C78FD6-D449-FCB2-4BC5-72C32B58E4E5}"/>
              </a:ext>
            </a:extLst>
          </p:cNvPr>
          <p:cNvSpPr/>
          <p:nvPr/>
        </p:nvSpPr>
        <p:spPr>
          <a:xfrm>
            <a:off x="7094452" y="2589252"/>
            <a:ext cx="2135072" cy="685800"/>
          </a:xfrm>
          <a:prstGeom prst="rect">
            <a:avLst/>
          </a:prstGeom>
          <a:noFill/>
          <a:ln/>
        </p:spPr>
        <p:txBody>
          <a:bodyPr vert="horz" wrap="square" lIns="0" tIns="0" rIns="0" bIns="0" rtlCol="0" anchor="t"/>
          <a:lstStyle/>
          <a:p>
            <a:pPr marL="0" indent="0">
              <a:lnSpc>
                <a:spcPts val="1800"/>
              </a:lnSpc>
              <a:buNone/>
            </a:pPr>
            <a:r>
              <a:rPr lang="ja-JP" altLang="en-US" sz="1050" dirty="0">
                <a:latin typeface="Meiryo" panose="020B0604030504040204" pitchFamily="34" charset="-128"/>
                <a:ea typeface="Meiryo" panose="020B0604030504040204" pitchFamily="34" charset="-128"/>
              </a:rPr>
              <a:t>ボトルネックの発見し、ネクストアクションを実施していき、その効果を日次、週次で検証。正解であればそのまま。間違っていれば再度問題点の特定をしていく。</a:t>
            </a:r>
            <a:endParaRPr lang="en-US" sz="1050" dirty="0">
              <a:latin typeface="Meiryo" panose="020B0604030504040204" pitchFamily="34" charset="-128"/>
              <a:ea typeface="Meiryo" panose="020B0604030504040204" pitchFamily="34" charset="-128"/>
            </a:endParaRPr>
          </a:p>
        </p:txBody>
      </p:sp>
      <p:sp>
        <p:nvSpPr>
          <p:cNvPr id="63" name="円/楕円 62">
            <a:extLst>
              <a:ext uri="{FF2B5EF4-FFF2-40B4-BE49-F238E27FC236}">
                <a16:creationId xmlns:a16="http://schemas.microsoft.com/office/drawing/2014/main" id="{BBE98035-06AF-AB7A-315B-BAE4CF1B2488}"/>
              </a:ext>
            </a:extLst>
          </p:cNvPr>
          <p:cNvSpPr/>
          <p:nvPr/>
        </p:nvSpPr>
        <p:spPr>
          <a:xfrm>
            <a:off x="803111" y="937382"/>
            <a:ext cx="807817" cy="763618"/>
          </a:xfrm>
          <a:prstGeom prst="ellipse">
            <a:avLst/>
          </a:prstGeom>
          <a:noFill/>
          <a:ln w="31750">
            <a:solidFill>
              <a:srgbClr val="41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solidFill>
                  <a:schemeClr val="tx1"/>
                </a:solidFill>
                <a:latin typeface="Meiryo" panose="020B0604030504040204" pitchFamily="34" charset="-128"/>
                <a:ea typeface="Meiryo" panose="020B0604030504040204" pitchFamily="34" charset="-128"/>
              </a:rPr>
              <a:t>データ収集</a:t>
            </a:r>
            <a:endParaRPr kumimoji="1" lang="ja-JP" altLang="en-US" sz="1000" b="1" dirty="0">
              <a:solidFill>
                <a:schemeClr val="tx1"/>
              </a:solidFill>
              <a:latin typeface="Meiryo" panose="020B0604030504040204" pitchFamily="34" charset="-128"/>
              <a:ea typeface="Meiryo" panose="020B0604030504040204" pitchFamily="34" charset="-128"/>
            </a:endParaRPr>
          </a:p>
        </p:txBody>
      </p:sp>
      <p:sp>
        <p:nvSpPr>
          <p:cNvPr id="64" name="円/楕円 63">
            <a:extLst>
              <a:ext uri="{FF2B5EF4-FFF2-40B4-BE49-F238E27FC236}">
                <a16:creationId xmlns:a16="http://schemas.microsoft.com/office/drawing/2014/main" id="{A43BF7A5-9D57-934F-289D-D81A7A5A5F5C}"/>
              </a:ext>
            </a:extLst>
          </p:cNvPr>
          <p:cNvSpPr/>
          <p:nvPr/>
        </p:nvSpPr>
        <p:spPr>
          <a:xfrm>
            <a:off x="3344381" y="933511"/>
            <a:ext cx="807817" cy="763618"/>
          </a:xfrm>
          <a:prstGeom prst="ellipse">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solidFill>
                  <a:schemeClr val="tx1"/>
                </a:solidFill>
                <a:latin typeface="Meiryo" panose="020B0604030504040204" pitchFamily="34" charset="-128"/>
                <a:ea typeface="Meiryo" panose="020B0604030504040204" pitchFamily="34" charset="-128"/>
              </a:rPr>
              <a:t>問題点</a:t>
            </a:r>
          </a:p>
        </p:txBody>
      </p:sp>
      <p:sp>
        <p:nvSpPr>
          <p:cNvPr id="65" name="円/楕円 64">
            <a:extLst>
              <a:ext uri="{FF2B5EF4-FFF2-40B4-BE49-F238E27FC236}">
                <a16:creationId xmlns:a16="http://schemas.microsoft.com/office/drawing/2014/main" id="{6B706C45-08CB-2058-40D0-09700DF86614}"/>
              </a:ext>
            </a:extLst>
          </p:cNvPr>
          <p:cNvSpPr/>
          <p:nvPr/>
        </p:nvSpPr>
        <p:spPr>
          <a:xfrm>
            <a:off x="5885651" y="933511"/>
            <a:ext cx="807817" cy="763618"/>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solidFill>
                  <a:schemeClr val="tx1"/>
                </a:solidFill>
                <a:latin typeface="Meiryo" panose="020B0604030504040204" pitchFamily="34" charset="-128"/>
                <a:ea typeface="Meiryo" panose="020B0604030504040204" pitchFamily="34" charset="-128"/>
              </a:rPr>
              <a:t>ボトルネック</a:t>
            </a:r>
          </a:p>
        </p:txBody>
      </p:sp>
      <p:sp>
        <p:nvSpPr>
          <p:cNvPr id="66" name="円/楕円 65">
            <a:extLst>
              <a:ext uri="{FF2B5EF4-FFF2-40B4-BE49-F238E27FC236}">
                <a16:creationId xmlns:a16="http://schemas.microsoft.com/office/drawing/2014/main" id="{5F5F1F15-7AE7-D543-5A1E-50AAFF816B1B}"/>
              </a:ext>
            </a:extLst>
          </p:cNvPr>
          <p:cNvSpPr/>
          <p:nvPr/>
        </p:nvSpPr>
        <p:spPr>
          <a:xfrm>
            <a:off x="8421706" y="933511"/>
            <a:ext cx="807817" cy="763618"/>
          </a:xfrm>
          <a:prstGeom prst="ellipse">
            <a:avLst/>
          </a:prstGeom>
          <a:noFill/>
          <a:ln w="3175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solidFill>
                  <a:schemeClr val="tx1"/>
                </a:solidFill>
                <a:latin typeface="Meiryo" panose="020B0604030504040204" pitchFamily="34" charset="-128"/>
                <a:ea typeface="Meiryo" panose="020B0604030504040204" pitchFamily="34" charset="-128"/>
              </a:rPr>
              <a:t>ネクストアクション</a:t>
            </a:r>
          </a:p>
        </p:txBody>
      </p:sp>
      <p:cxnSp>
        <p:nvCxnSpPr>
          <p:cNvPr id="68" name="直線矢印コネクタ 67">
            <a:extLst>
              <a:ext uri="{FF2B5EF4-FFF2-40B4-BE49-F238E27FC236}">
                <a16:creationId xmlns:a16="http://schemas.microsoft.com/office/drawing/2014/main" id="{434FA6B8-18C9-FFD8-C79C-2F9C4D70D2D3}"/>
              </a:ext>
            </a:extLst>
          </p:cNvPr>
          <p:cNvCxnSpPr>
            <a:cxnSpLocks/>
          </p:cNvCxnSpPr>
          <p:nvPr/>
        </p:nvCxnSpPr>
        <p:spPr>
          <a:xfrm>
            <a:off x="1824870" y="1266265"/>
            <a:ext cx="1251370" cy="0"/>
          </a:xfrm>
          <a:prstGeom prst="straightConnector1">
            <a:avLst/>
          </a:prstGeom>
          <a:solidFill>
            <a:schemeClr val="bg1">
              <a:lumMod val="95000"/>
            </a:schemeClr>
          </a:solidFill>
          <a:ln w="31750">
            <a:solidFill>
              <a:schemeClr val="tx1">
                <a:lumMod val="65000"/>
                <a:lumOff val="35000"/>
              </a:schemeClr>
            </a:solidFill>
            <a:headEnd type="triangle"/>
            <a:tailEnd type="triangle"/>
          </a:ln>
        </p:spPr>
      </p:cxnSp>
      <p:cxnSp>
        <p:nvCxnSpPr>
          <p:cNvPr id="70" name="直線矢印コネクタ 69">
            <a:extLst>
              <a:ext uri="{FF2B5EF4-FFF2-40B4-BE49-F238E27FC236}">
                <a16:creationId xmlns:a16="http://schemas.microsoft.com/office/drawing/2014/main" id="{E84193B4-BF88-82F0-2388-FFBEC00BD56C}"/>
              </a:ext>
            </a:extLst>
          </p:cNvPr>
          <p:cNvCxnSpPr>
            <a:cxnSpLocks/>
          </p:cNvCxnSpPr>
          <p:nvPr/>
        </p:nvCxnSpPr>
        <p:spPr>
          <a:xfrm>
            <a:off x="4388865" y="1266265"/>
            <a:ext cx="1251370" cy="0"/>
          </a:xfrm>
          <a:prstGeom prst="straightConnector1">
            <a:avLst/>
          </a:prstGeom>
          <a:solidFill>
            <a:schemeClr val="bg1">
              <a:lumMod val="95000"/>
            </a:schemeClr>
          </a:solidFill>
          <a:ln w="31750">
            <a:solidFill>
              <a:schemeClr val="tx1">
                <a:lumMod val="65000"/>
                <a:lumOff val="35000"/>
              </a:schemeClr>
            </a:solidFill>
            <a:headEnd type="triangle"/>
            <a:tailEnd type="triangle"/>
          </a:ln>
        </p:spPr>
      </p:cxnSp>
      <p:cxnSp>
        <p:nvCxnSpPr>
          <p:cNvPr id="71" name="直線矢印コネクタ 70">
            <a:extLst>
              <a:ext uri="{FF2B5EF4-FFF2-40B4-BE49-F238E27FC236}">
                <a16:creationId xmlns:a16="http://schemas.microsoft.com/office/drawing/2014/main" id="{07E8022E-F451-3E01-D9C6-6F8C832B0B34}"/>
              </a:ext>
            </a:extLst>
          </p:cNvPr>
          <p:cNvCxnSpPr>
            <a:cxnSpLocks/>
          </p:cNvCxnSpPr>
          <p:nvPr/>
        </p:nvCxnSpPr>
        <p:spPr>
          <a:xfrm>
            <a:off x="6939196" y="1266265"/>
            <a:ext cx="1251370" cy="0"/>
          </a:xfrm>
          <a:prstGeom prst="straightConnector1">
            <a:avLst/>
          </a:prstGeom>
          <a:solidFill>
            <a:schemeClr val="bg1">
              <a:lumMod val="95000"/>
            </a:schemeClr>
          </a:solidFill>
          <a:ln w="31750">
            <a:solidFill>
              <a:schemeClr val="tx1">
                <a:lumMod val="65000"/>
                <a:lumOff val="35000"/>
              </a:schemeClr>
            </a:solidFill>
            <a:headEnd type="triangle"/>
            <a:tailEnd type="triangle"/>
          </a:ln>
        </p:spPr>
      </p:cxnSp>
      <p:sp>
        <p:nvSpPr>
          <p:cNvPr id="72" name="テキスト ボックス 71">
            <a:extLst>
              <a:ext uri="{FF2B5EF4-FFF2-40B4-BE49-F238E27FC236}">
                <a16:creationId xmlns:a16="http://schemas.microsoft.com/office/drawing/2014/main" id="{954FFDA1-E7AD-3988-95FF-BF1D3F889DDD}"/>
              </a:ext>
            </a:extLst>
          </p:cNvPr>
          <p:cNvSpPr txBox="1"/>
          <p:nvPr/>
        </p:nvSpPr>
        <p:spPr>
          <a:xfrm>
            <a:off x="466675" y="621000"/>
            <a:ext cx="1556049" cy="205629"/>
          </a:xfrm>
          <a:prstGeom prst="rect">
            <a:avLst/>
          </a:prstGeom>
          <a:noFill/>
        </p:spPr>
        <p:txBody>
          <a:bodyPr wrap="none" lIns="72000" tIns="36000" rIns="72000" bIns="0" rtlCol="0">
            <a:spAutoFit/>
          </a:bodyPr>
          <a:lstStyle/>
          <a:p>
            <a:pPr algn="l"/>
            <a:r>
              <a:rPr kumimoji="1" lang="ja-JP" altLang="en-US" sz="1100" b="1">
                <a:latin typeface="+mj-ea"/>
                <a:ea typeface="+mj-ea"/>
                <a:cs typeface="メイリオ" panose="020B0604030504040204" pitchFamily="50" charset="-128"/>
              </a:rPr>
              <a:t>継続的な改善サイクル</a:t>
            </a:r>
            <a:endParaRPr kumimoji="1" lang="ja-JP" altLang="en-US" sz="1100" b="1" dirty="0">
              <a:latin typeface="+mj-ea"/>
              <a:ea typeface="+mj-ea"/>
              <a:cs typeface="メイリオ" panose="020B0604030504040204" pitchFamily="50" charset="-128"/>
            </a:endParaRPr>
          </a:p>
        </p:txBody>
      </p:sp>
      <p:sp>
        <p:nvSpPr>
          <p:cNvPr id="73" name="テキスト ボックス 72">
            <a:extLst>
              <a:ext uri="{FF2B5EF4-FFF2-40B4-BE49-F238E27FC236}">
                <a16:creationId xmlns:a16="http://schemas.microsoft.com/office/drawing/2014/main" id="{13991B1E-068F-BB4E-8FBB-5DB1A9BA0F4A}"/>
              </a:ext>
            </a:extLst>
          </p:cNvPr>
          <p:cNvSpPr txBox="1"/>
          <p:nvPr/>
        </p:nvSpPr>
        <p:spPr>
          <a:xfrm>
            <a:off x="861764" y="3848339"/>
            <a:ext cx="1120032" cy="221018"/>
          </a:xfrm>
          <a:prstGeom prst="rect">
            <a:avLst/>
          </a:prstGeom>
          <a:noFill/>
        </p:spPr>
        <p:txBody>
          <a:bodyPr wrap="none" lIns="72000" tIns="36000" rIns="72000" bIns="0" rtlCol="0">
            <a:spAutoFit/>
          </a:bodyPr>
          <a:lstStyle/>
          <a:p>
            <a:pPr algn="l"/>
            <a:r>
              <a:rPr kumimoji="1" lang="ja-JP" altLang="en-US" sz="1200" b="1">
                <a:latin typeface="+mj-ea"/>
                <a:ea typeface="+mj-ea"/>
                <a:cs typeface="メイリオ" panose="020B0604030504040204" pitchFamily="50" charset="-128"/>
              </a:rPr>
              <a:t>▼</a:t>
            </a:r>
            <a:r>
              <a:rPr kumimoji="1" lang="en-US" altLang="ja-JP" sz="1200" b="1" dirty="0">
                <a:latin typeface="+mj-ea"/>
                <a:ea typeface="+mj-ea"/>
                <a:cs typeface="メイリオ" panose="020B0604030504040204" pitchFamily="50" charset="-128"/>
              </a:rPr>
              <a:t> </a:t>
            </a:r>
            <a:r>
              <a:rPr kumimoji="1" lang="ja-JP" altLang="en-US" sz="1200" b="1">
                <a:latin typeface="+mj-ea"/>
                <a:ea typeface="+mj-ea"/>
                <a:cs typeface="メイリオ" panose="020B0604030504040204" pitchFamily="50" charset="-128"/>
              </a:rPr>
              <a:t>結果の向上</a:t>
            </a:r>
            <a:endParaRPr kumimoji="1" lang="ja-JP" altLang="en-US" sz="1200" b="1" dirty="0">
              <a:latin typeface="+mj-ea"/>
              <a:ea typeface="+mj-ea"/>
              <a:cs typeface="メイリオ" panose="020B0604030504040204" pitchFamily="50" charset="-128"/>
            </a:endParaRPr>
          </a:p>
        </p:txBody>
      </p:sp>
      <p:sp>
        <p:nvSpPr>
          <p:cNvPr id="74" name="テキスト ボックス 73">
            <a:extLst>
              <a:ext uri="{FF2B5EF4-FFF2-40B4-BE49-F238E27FC236}">
                <a16:creationId xmlns:a16="http://schemas.microsoft.com/office/drawing/2014/main" id="{EBC0D742-C0BA-4A96-3948-5AFF6F21CFAD}"/>
              </a:ext>
            </a:extLst>
          </p:cNvPr>
          <p:cNvSpPr txBox="1"/>
          <p:nvPr/>
        </p:nvSpPr>
        <p:spPr>
          <a:xfrm>
            <a:off x="1419286" y="4224002"/>
            <a:ext cx="2222898" cy="313350"/>
          </a:xfrm>
          <a:prstGeom prst="rect">
            <a:avLst/>
          </a:prstGeom>
          <a:noFill/>
        </p:spPr>
        <p:txBody>
          <a:bodyPr wrap="none" lIns="72000" tIns="36000" rIns="72000" bIns="0" rtlCol="0">
            <a:spAutoFit/>
          </a:bodyPr>
          <a:lstStyle/>
          <a:p>
            <a:pPr algn="l"/>
            <a:r>
              <a:rPr kumimoji="1" lang="ja-JP" altLang="en-US" sz="1800" b="1">
                <a:latin typeface="+mj-ea"/>
                <a:ea typeface="+mj-ea"/>
                <a:cs typeface="メイリオ" panose="020B0604030504040204" pitchFamily="50" charset="-128"/>
              </a:rPr>
              <a:t>アポイント率の向上</a:t>
            </a:r>
            <a:endParaRPr kumimoji="1" lang="ja-JP" altLang="en-US" sz="1800" b="1" dirty="0">
              <a:latin typeface="+mj-ea"/>
              <a:ea typeface="+mj-ea"/>
              <a:cs typeface="メイリオ" panose="020B0604030504040204" pitchFamily="50" charset="-128"/>
            </a:endParaRPr>
          </a:p>
        </p:txBody>
      </p:sp>
      <p:sp>
        <p:nvSpPr>
          <p:cNvPr id="75" name="テキスト ボックス 74">
            <a:extLst>
              <a:ext uri="{FF2B5EF4-FFF2-40B4-BE49-F238E27FC236}">
                <a16:creationId xmlns:a16="http://schemas.microsoft.com/office/drawing/2014/main" id="{8D1BD999-5E9D-38CB-8F45-2C9CC314B908}"/>
              </a:ext>
            </a:extLst>
          </p:cNvPr>
          <p:cNvSpPr txBox="1"/>
          <p:nvPr/>
        </p:nvSpPr>
        <p:spPr>
          <a:xfrm>
            <a:off x="1437018" y="4574356"/>
            <a:ext cx="3094932" cy="190240"/>
          </a:xfrm>
          <a:prstGeom prst="rect">
            <a:avLst/>
          </a:prstGeom>
          <a:noFill/>
        </p:spPr>
        <p:txBody>
          <a:bodyPr wrap="none" lIns="72000" tIns="36000" rIns="72000" bIns="0" rtlCol="0">
            <a:spAutoFit/>
          </a:bodyPr>
          <a:lstStyle/>
          <a:p>
            <a:pPr algn="l"/>
            <a:r>
              <a:rPr kumimoji="1" lang="ja-JP" altLang="en-US" sz="1000">
                <a:latin typeface="+mj-ea"/>
                <a:ea typeface="+mj-ea"/>
                <a:cs typeface="メイリオ" panose="020B0604030504040204" pitchFamily="50" charset="-128"/>
              </a:rPr>
              <a:t>ターゲット制度の向上により、効率的なアプローチ</a:t>
            </a:r>
            <a:endParaRPr kumimoji="1" lang="ja-JP" altLang="en-US" sz="1000" dirty="0">
              <a:latin typeface="+mj-ea"/>
              <a:ea typeface="+mj-ea"/>
              <a:cs typeface="メイリオ" panose="020B0604030504040204" pitchFamily="50" charset="-128"/>
            </a:endParaRPr>
          </a:p>
        </p:txBody>
      </p:sp>
      <p:sp>
        <p:nvSpPr>
          <p:cNvPr id="76" name="テキスト ボックス 75">
            <a:extLst>
              <a:ext uri="{FF2B5EF4-FFF2-40B4-BE49-F238E27FC236}">
                <a16:creationId xmlns:a16="http://schemas.microsoft.com/office/drawing/2014/main" id="{B3BF305D-DF9E-EF1A-F9D3-0DF70175C97F}"/>
              </a:ext>
            </a:extLst>
          </p:cNvPr>
          <p:cNvSpPr txBox="1"/>
          <p:nvPr/>
        </p:nvSpPr>
        <p:spPr>
          <a:xfrm>
            <a:off x="5685018" y="4220691"/>
            <a:ext cx="1684289" cy="344128"/>
          </a:xfrm>
          <a:prstGeom prst="rect">
            <a:avLst/>
          </a:prstGeom>
          <a:noFill/>
        </p:spPr>
        <p:txBody>
          <a:bodyPr wrap="none" lIns="72000" tIns="36000" rIns="72000" bIns="0" rtlCol="0">
            <a:spAutoFit/>
          </a:bodyPr>
          <a:lstStyle/>
          <a:p>
            <a:pPr algn="l"/>
            <a:r>
              <a:rPr kumimoji="1" lang="ja-JP" altLang="en-US" sz="2000" b="1">
                <a:latin typeface="+mj-ea"/>
                <a:ea typeface="+mj-ea"/>
                <a:cs typeface="メイリオ" panose="020B0604030504040204" pitchFamily="50" charset="-128"/>
              </a:rPr>
              <a:t>受注率の向上</a:t>
            </a:r>
            <a:endParaRPr kumimoji="1" lang="ja-JP" altLang="en-US" sz="2000" b="1" dirty="0">
              <a:latin typeface="+mj-ea"/>
              <a:ea typeface="+mj-ea"/>
              <a:cs typeface="メイリオ" panose="020B0604030504040204" pitchFamily="50" charset="-128"/>
            </a:endParaRPr>
          </a:p>
        </p:txBody>
      </p:sp>
      <p:sp>
        <p:nvSpPr>
          <p:cNvPr id="78" name="テキスト ボックス 77">
            <a:extLst>
              <a:ext uri="{FF2B5EF4-FFF2-40B4-BE49-F238E27FC236}">
                <a16:creationId xmlns:a16="http://schemas.microsoft.com/office/drawing/2014/main" id="{1F0C2D54-DB64-CF71-6AC1-ECB1FC316DBB}"/>
              </a:ext>
            </a:extLst>
          </p:cNvPr>
          <p:cNvSpPr txBox="1"/>
          <p:nvPr/>
        </p:nvSpPr>
        <p:spPr>
          <a:xfrm>
            <a:off x="5689523" y="4574356"/>
            <a:ext cx="2880129" cy="190240"/>
          </a:xfrm>
          <a:prstGeom prst="rect">
            <a:avLst/>
          </a:prstGeom>
          <a:noFill/>
        </p:spPr>
        <p:txBody>
          <a:bodyPr wrap="none" lIns="72000" tIns="36000" rIns="72000" bIns="0" rtlCol="0">
            <a:spAutoFit/>
          </a:bodyPr>
          <a:lstStyle/>
          <a:p>
            <a:pPr algn="l"/>
            <a:r>
              <a:rPr kumimoji="1" lang="ja-JP" altLang="en-US" sz="1000">
                <a:latin typeface="+mj-ea"/>
                <a:ea typeface="+mj-ea"/>
                <a:cs typeface="メイリオ" panose="020B0604030504040204" pitchFamily="50" charset="-128"/>
              </a:rPr>
              <a:t>顧客の課題に合った価値提案により、受注率</a:t>
            </a:r>
            <a:r>
              <a:rPr kumimoji="1" lang="en-US" altLang="ja-JP" sz="1000" dirty="0">
                <a:latin typeface="+mj-ea"/>
                <a:ea typeface="+mj-ea"/>
                <a:cs typeface="メイリオ" panose="020B0604030504040204" pitchFamily="50" charset="-128"/>
              </a:rPr>
              <a:t>UP</a:t>
            </a:r>
            <a:endParaRPr kumimoji="1" lang="ja-JP" altLang="en-US" sz="1000" dirty="0">
              <a:latin typeface="+mj-ea"/>
              <a:ea typeface="+mj-ea"/>
              <a:cs typeface="メイリオ" panose="020B0604030504040204" pitchFamily="50" charset="-128"/>
            </a:endParaRPr>
          </a:p>
        </p:txBody>
      </p:sp>
      <p:sp>
        <p:nvSpPr>
          <p:cNvPr id="3" name="テキスト ボックス 2">
            <a:extLst>
              <a:ext uri="{FF2B5EF4-FFF2-40B4-BE49-F238E27FC236}">
                <a16:creationId xmlns:a16="http://schemas.microsoft.com/office/drawing/2014/main" id="{50F11CE1-AFD7-E9C9-4FC5-95F89CDF1B15}"/>
              </a:ext>
            </a:extLst>
          </p:cNvPr>
          <p:cNvSpPr txBox="1"/>
          <p:nvPr/>
        </p:nvSpPr>
        <p:spPr>
          <a:xfrm>
            <a:off x="909286" y="4927134"/>
            <a:ext cx="1581697" cy="221018"/>
          </a:xfrm>
          <a:prstGeom prst="rect">
            <a:avLst/>
          </a:prstGeom>
          <a:noFill/>
        </p:spPr>
        <p:txBody>
          <a:bodyPr wrap="none" lIns="72000" tIns="36000" rIns="72000" bIns="0" rtlCol="0">
            <a:spAutoFit/>
          </a:bodyPr>
          <a:lstStyle/>
          <a:p>
            <a:pPr algn="l"/>
            <a:r>
              <a:rPr kumimoji="1" lang="en-US" altLang="ja-JP" sz="1200" b="1" dirty="0">
                <a:latin typeface="+mj-ea"/>
                <a:ea typeface="+mj-ea"/>
                <a:cs typeface="メイリオ" panose="020B0604030504040204" pitchFamily="50" charset="-128"/>
              </a:rPr>
              <a:t>▼ </a:t>
            </a:r>
            <a:r>
              <a:rPr kumimoji="1" lang="ja-JP" altLang="en-US" sz="1200" b="1">
                <a:latin typeface="+mj-ea"/>
                <a:ea typeface="+mj-ea"/>
                <a:cs typeface="メイリオ" panose="020B0604030504040204" pitchFamily="50" charset="-128"/>
              </a:rPr>
              <a:t>成果があがる理由</a:t>
            </a:r>
            <a:endParaRPr kumimoji="1" lang="ja-JP" altLang="en-US" sz="1200" b="1" dirty="0">
              <a:latin typeface="+mj-ea"/>
              <a:ea typeface="+mj-ea"/>
              <a:cs typeface="メイリオ" panose="020B0604030504040204" pitchFamily="50" charset="-128"/>
            </a:endParaRPr>
          </a:p>
        </p:txBody>
      </p:sp>
      <p:sp>
        <p:nvSpPr>
          <p:cNvPr id="4" name="正方形/長方形 3">
            <a:extLst>
              <a:ext uri="{FF2B5EF4-FFF2-40B4-BE49-F238E27FC236}">
                <a16:creationId xmlns:a16="http://schemas.microsoft.com/office/drawing/2014/main" id="{0B8AC5A4-5F8C-CC17-ED89-03765C0E2719}"/>
              </a:ext>
            </a:extLst>
          </p:cNvPr>
          <p:cNvSpPr/>
          <p:nvPr/>
        </p:nvSpPr>
        <p:spPr>
          <a:xfrm>
            <a:off x="951185" y="5256466"/>
            <a:ext cx="2307064" cy="793780"/>
          </a:xfrm>
          <a:prstGeom prst="rect">
            <a:avLst/>
          </a:prstGeom>
          <a:noFill/>
          <a:ln w="6350">
            <a:solidFill>
              <a:srgbClr val="41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a:solidFill>
                  <a:srgbClr val="419FFF"/>
                </a:solidFill>
                <a:latin typeface="Meiryo" panose="020B0604030504040204" pitchFamily="34" charset="-128"/>
                <a:ea typeface="Meiryo" panose="020B0604030504040204" pitchFamily="34" charset="-128"/>
              </a:rPr>
              <a:t>✓ 毎週「ズレ」を修正し、ターゲッ</a:t>
            </a:r>
            <a:endParaRPr lang="en-US" altLang="ja-JP" sz="1000" dirty="0">
              <a:solidFill>
                <a:srgbClr val="419FFF"/>
              </a:solidFill>
              <a:latin typeface="Meiryo" panose="020B0604030504040204" pitchFamily="34" charset="-128"/>
              <a:ea typeface="Meiryo" panose="020B0604030504040204" pitchFamily="34" charset="-128"/>
            </a:endParaRPr>
          </a:p>
          <a:p>
            <a:r>
              <a:rPr lang="ja-JP" altLang="en-US" sz="1000">
                <a:solidFill>
                  <a:srgbClr val="419FFF"/>
                </a:solidFill>
                <a:latin typeface="Meiryo" panose="020B0604030504040204" pitchFamily="34" charset="-128"/>
                <a:ea typeface="Meiryo" panose="020B0604030504040204" pitchFamily="34" charset="-128"/>
              </a:rPr>
              <a:t>　</a:t>
            </a:r>
            <a:r>
              <a:rPr lang="en-US" altLang="ja-JP" sz="1000" dirty="0">
                <a:solidFill>
                  <a:srgbClr val="419FFF"/>
                </a:solidFill>
                <a:latin typeface="Meiryo" panose="020B0604030504040204" pitchFamily="34" charset="-128"/>
                <a:ea typeface="Meiryo" panose="020B0604030504040204" pitchFamily="34" charset="-128"/>
              </a:rPr>
              <a:t> </a:t>
            </a:r>
            <a:r>
              <a:rPr lang="ja-JP" altLang="en-US" sz="1000">
                <a:solidFill>
                  <a:srgbClr val="419FFF"/>
                </a:solidFill>
                <a:latin typeface="Meiryo" panose="020B0604030504040204" pitchFamily="34" charset="-128"/>
                <a:ea typeface="Meiryo" panose="020B0604030504040204" pitchFamily="34" charset="-128"/>
              </a:rPr>
              <a:t>ト精度と訴求精度を同時に向上さ</a:t>
            </a:r>
            <a:endParaRPr lang="en-US" altLang="ja-JP" sz="1000" dirty="0">
              <a:solidFill>
                <a:srgbClr val="419FFF"/>
              </a:solidFill>
              <a:latin typeface="Meiryo" panose="020B0604030504040204" pitchFamily="34" charset="-128"/>
              <a:ea typeface="Meiryo" panose="020B0604030504040204" pitchFamily="34" charset="-128"/>
            </a:endParaRPr>
          </a:p>
          <a:p>
            <a:r>
              <a:rPr lang="en-US" altLang="ja-JP" sz="1000" dirty="0">
                <a:solidFill>
                  <a:srgbClr val="419FFF"/>
                </a:solidFill>
                <a:latin typeface="Meiryo" panose="020B0604030504040204" pitchFamily="34" charset="-128"/>
                <a:ea typeface="Meiryo" panose="020B0604030504040204" pitchFamily="34" charset="-128"/>
              </a:rPr>
              <a:t> </a:t>
            </a:r>
            <a:r>
              <a:rPr lang="ja-JP" altLang="en-US" sz="1000">
                <a:solidFill>
                  <a:srgbClr val="419FFF"/>
                </a:solidFill>
                <a:latin typeface="Meiryo" panose="020B0604030504040204" pitchFamily="34" charset="-128"/>
                <a:ea typeface="Meiryo" panose="020B0604030504040204" pitchFamily="34" charset="-128"/>
              </a:rPr>
              <a:t>　せます。</a:t>
            </a:r>
          </a:p>
        </p:txBody>
      </p:sp>
      <p:sp>
        <p:nvSpPr>
          <p:cNvPr id="8" name="正方形/長方形 7">
            <a:extLst>
              <a:ext uri="{FF2B5EF4-FFF2-40B4-BE49-F238E27FC236}">
                <a16:creationId xmlns:a16="http://schemas.microsoft.com/office/drawing/2014/main" id="{17005A76-94D1-14F3-3650-B6A3CD4FBDAA}"/>
              </a:ext>
            </a:extLst>
          </p:cNvPr>
          <p:cNvSpPr/>
          <p:nvPr/>
        </p:nvSpPr>
        <p:spPr>
          <a:xfrm>
            <a:off x="3799468" y="5252321"/>
            <a:ext cx="2307064" cy="793780"/>
          </a:xfrm>
          <a:prstGeom prst="rect">
            <a:avLst/>
          </a:prstGeom>
          <a:noFill/>
          <a:ln w="9525">
            <a:solidFill>
              <a:srgbClr val="41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00" dirty="0">
                <a:solidFill>
                  <a:srgbClr val="419FFF"/>
                </a:solidFill>
                <a:latin typeface="Meiryo" panose="020B0604030504040204" pitchFamily="34" charset="-128"/>
                <a:ea typeface="Meiryo" panose="020B0604030504040204" pitchFamily="34" charset="-128"/>
              </a:rPr>
              <a:t>✓ PMF</a:t>
            </a:r>
            <a:r>
              <a:rPr lang="ja-JP" altLang="en-US" sz="1000">
                <a:solidFill>
                  <a:srgbClr val="419FFF"/>
                </a:solidFill>
                <a:latin typeface="Meiryo" panose="020B0604030504040204" pitchFamily="34" charset="-128"/>
                <a:ea typeface="Meiryo" panose="020B0604030504040204" pitchFamily="34" charset="-128"/>
              </a:rPr>
              <a:t>達成により、強引な営業では</a:t>
            </a:r>
            <a:endParaRPr lang="en-US" altLang="ja-JP" sz="1000" dirty="0">
              <a:solidFill>
                <a:srgbClr val="419FFF"/>
              </a:solidFill>
              <a:latin typeface="Meiryo" panose="020B0604030504040204" pitchFamily="34" charset="-128"/>
              <a:ea typeface="Meiryo" panose="020B0604030504040204" pitchFamily="34" charset="-128"/>
            </a:endParaRPr>
          </a:p>
          <a:p>
            <a:r>
              <a:rPr lang="ja-JP" altLang="en-US" sz="1000">
                <a:solidFill>
                  <a:srgbClr val="419FFF"/>
                </a:solidFill>
                <a:latin typeface="Meiryo" panose="020B0604030504040204" pitchFamily="34" charset="-128"/>
                <a:ea typeface="Meiryo" panose="020B0604030504040204" pitchFamily="34" charset="-128"/>
              </a:rPr>
              <a:t>　</a:t>
            </a:r>
            <a:r>
              <a:rPr lang="en-US" altLang="ja-JP" sz="1000" dirty="0">
                <a:solidFill>
                  <a:srgbClr val="419FFF"/>
                </a:solidFill>
                <a:latin typeface="Meiryo" panose="020B0604030504040204" pitchFamily="34" charset="-128"/>
                <a:ea typeface="Meiryo" panose="020B0604030504040204" pitchFamily="34" charset="-128"/>
              </a:rPr>
              <a:t> </a:t>
            </a:r>
            <a:r>
              <a:rPr lang="ja-JP" altLang="en-US" sz="1000">
                <a:solidFill>
                  <a:srgbClr val="419FFF"/>
                </a:solidFill>
                <a:latin typeface="Meiryo" panose="020B0604030504040204" pitchFamily="34" charset="-128"/>
                <a:ea typeface="Meiryo" panose="020B0604030504040204" pitchFamily="34" charset="-128"/>
              </a:rPr>
              <a:t>なく「価値提案型」の営業が実現　</a:t>
            </a:r>
            <a:endParaRPr lang="en-US" altLang="ja-JP" sz="1000" dirty="0">
              <a:solidFill>
                <a:srgbClr val="419FFF"/>
              </a:solidFill>
              <a:latin typeface="Meiryo" panose="020B0604030504040204" pitchFamily="34" charset="-128"/>
              <a:ea typeface="Meiryo" panose="020B0604030504040204" pitchFamily="34" charset="-128"/>
            </a:endParaRPr>
          </a:p>
          <a:p>
            <a:r>
              <a:rPr lang="ja-JP" altLang="en-US" sz="1000">
                <a:solidFill>
                  <a:srgbClr val="419FFF"/>
                </a:solidFill>
                <a:latin typeface="Meiryo" panose="020B0604030504040204" pitchFamily="34" charset="-128"/>
                <a:ea typeface="Meiryo" panose="020B0604030504040204" pitchFamily="34" charset="-128"/>
              </a:rPr>
              <a:t>　</a:t>
            </a:r>
            <a:r>
              <a:rPr lang="en-US" altLang="ja-JP" sz="1000" dirty="0">
                <a:solidFill>
                  <a:srgbClr val="419FFF"/>
                </a:solidFill>
                <a:latin typeface="Meiryo" panose="020B0604030504040204" pitchFamily="34" charset="-128"/>
                <a:ea typeface="Meiryo" panose="020B0604030504040204" pitchFamily="34" charset="-128"/>
              </a:rPr>
              <a:t> </a:t>
            </a:r>
            <a:r>
              <a:rPr lang="ja-JP" altLang="en-US" sz="1000">
                <a:solidFill>
                  <a:srgbClr val="419FFF"/>
                </a:solidFill>
                <a:latin typeface="Meiryo" panose="020B0604030504040204" pitchFamily="34" charset="-128"/>
                <a:ea typeface="Meiryo" panose="020B0604030504040204" pitchFamily="34" charset="-128"/>
              </a:rPr>
              <a:t>します。</a:t>
            </a:r>
          </a:p>
        </p:txBody>
      </p:sp>
      <p:sp>
        <p:nvSpPr>
          <p:cNvPr id="9" name="正方形/長方形 8">
            <a:extLst>
              <a:ext uri="{FF2B5EF4-FFF2-40B4-BE49-F238E27FC236}">
                <a16:creationId xmlns:a16="http://schemas.microsoft.com/office/drawing/2014/main" id="{AF6C3A43-BE86-A4C9-ED0F-80C9F912760A}"/>
              </a:ext>
            </a:extLst>
          </p:cNvPr>
          <p:cNvSpPr/>
          <p:nvPr/>
        </p:nvSpPr>
        <p:spPr>
          <a:xfrm>
            <a:off x="6647751" y="5252321"/>
            <a:ext cx="2307064" cy="793780"/>
          </a:xfrm>
          <a:prstGeom prst="rect">
            <a:avLst/>
          </a:prstGeom>
          <a:noFill/>
          <a:ln w="9525">
            <a:solidFill>
              <a:srgbClr val="41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a:solidFill>
                  <a:srgbClr val="419FFF"/>
                </a:solidFill>
                <a:latin typeface="Meiryo" panose="020B0604030504040204" pitchFamily="34" charset="-128"/>
                <a:ea typeface="Meiryo" panose="020B0604030504040204" pitchFamily="34" charset="-128"/>
              </a:rPr>
              <a:t>✓ 結果として、安定した</a:t>
            </a:r>
            <a:r>
              <a:rPr lang="en-US" altLang="ja-JP" sz="1000" dirty="0">
                <a:solidFill>
                  <a:srgbClr val="419FFF"/>
                </a:solidFill>
                <a:latin typeface="Meiryo" panose="020B0604030504040204" pitchFamily="34" charset="-128"/>
                <a:ea typeface="Meiryo" panose="020B0604030504040204" pitchFamily="34" charset="-128"/>
              </a:rPr>
              <a:t>KPI</a:t>
            </a:r>
            <a:r>
              <a:rPr lang="ja-JP" altLang="en-US" sz="1000">
                <a:solidFill>
                  <a:srgbClr val="419FFF"/>
                </a:solidFill>
                <a:latin typeface="Meiryo" panose="020B0604030504040204" pitchFamily="34" charset="-128"/>
                <a:ea typeface="Meiryo" panose="020B0604030504040204" pitchFamily="34" charset="-128"/>
              </a:rPr>
              <a:t>達成に</a:t>
            </a:r>
            <a:endParaRPr lang="en-US" altLang="ja-JP" sz="1000" dirty="0">
              <a:solidFill>
                <a:srgbClr val="419FFF"/>
              </a:solidFill>
              <a:latin typeface="Meiryo" panose="020B0604030504040204" pitchFamily="34" charset="-128"/>
              <a:ea typeface="Meiryo" panose="020B0604030504040204" pitchFamily="34" charset="-128"/>
            </a:endParaRPr>
          </a:p>
          <a:p>
            <a:r>
              <a:rPr lang="ja-JP" altLang="en-US" sz="1000">
                <a:solidFill>
                  <a:srgbClr val="419FFF"/>
                </a:solidFill>
                <a:latin typeface="Meiryo" panose="020B0604030504040204" pitchFamily="34" charset="-128"/>
                <a:ea typeface="Meiryo" panose="020B0604030504040204" pitchFamily="34" charset="-128"/>
              </a:rPr>
              <a:t>　</a:t>
            </a:r>
            <a:r>
              <a:rPr lang="en-US" altLang="ja-JP" sz="1000" dirty="0">
                <a:solidFill>
                  <a:srgbClr val="419FFF"/>
                </a:solidFill>
                <a:latin typeface="Meiryo" panose="020B0604030504040204" pitchFamily="34" charset="-128"/>
                <a:ea typeface="Meiryo" panose="020B0604030504040204" pitchFamily="34" charset="-128"/>
              </a:rPr>
              <a:t> </a:t>
            </a:r>
            <a:r>
              <a:rPr lang="ja-JP" altLang="en-US" sz="1000">
                <a:solidFill>
                  <a:srgbClr val="419FFF"/>
                </a:solidFill>
                <a:latin typeface="Meiryo" panose="020B0604030504040204" pitchFamily="34" charset="-128"/>
                <a:ea typeface="Meiryo" panose="020B0604030504040204" pitchFamily="34" charset="-128"/>
              </a:rPr>
              <a:t>直結します。</a:t>
            </a:r>
          </a:p>
        </p:txBody>
      </p:sp>
    </p:spTree>
    <p:extLst>
      <p:ext uri="{BB962C8B-B14F-4D97-AF65-F5344CB8AC3E}">
        <p14:creationId xmlns:p14="http://schemas.microsoft.com/office/powerpoint/2010/main" val="1049231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5">
            <a:extLst>
              <a:ext uri="{FF2B5EF4-FFF2-40B4-BE49-F238E27FC236}">
                <a16:creationId xmlns:a16="http://schemas.microsoft.com/office/drawing/2014/main" id="{4E111384-7D45-AF9D-FAB3-959895ED043A}"/>
              </a:ext>
            </a:extLst>
          </p:cNvPr>
          <p:cNvSpPr txBox="1">
            <a:spLocks/>
          </p:cNvSpPr>
          <p:nvPr/>
        </p:nvSpPr>
        <p:spPr>
          <a:xfrm>
            <a:off x="408749" y="365219"/>
            <a:ext cx="3124051" cy="543442"/>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en-US" altLang="ja-JP" sz="1200" dirty="0">
                <a:solidFill>
                  <a:schemeClr val="bg1"/>
                </a:solidFill>
                <a:latin typeface="Hiragino Sans W7" panose="020B0400000000000000" pitchFamily="34" charset="-128"/>
                <a:ea typeface="Hiragino Sans W7" panose="020B0400000000000000" pitchFamily="34" charset="-128"/>
              </a:rPr>
              <a:t>SPIN</a:t>
            </a:r>
            <a:r>
              <a:rPr lang="ja-JP" altLang="en-US" sz="1200">
                <a:solidFill>
                  <a:schemeClr val="bg1"/>
                </a:solidFill>
                <a:latin typeface="Hiragino Sans W7" panose="020B0400000000000000" pitchFamily="34" charset="-128"/>
                <a:ea typeface="Hiragino Sans W7" panose="020B0400000000000000" pitchFamily="34" charset="-128"/>
              </a:rPr>
              <a:t>話法を活用したトークスクリプト</a:t>
            </a:r>
          </a:p>
        </p:txBody>
      </p:sp>
      <p:sp>
        <p:nvSpPr>
          <p:cNvPr id="11" name="テキスト ボックス 10">
            <a:extLst>
              <a:ext uri="{FF2B5EF4-FFF2-40B4-BE49-F238E27FC236}">
                <a16:creationId xmlns:a16="http://schemas.microsoft.com/office/drawing/2014/main" id="{3AC1143D-6632-69A8-5923-98499FCFF1E5}"/>
              </a:ext>
            </a:extLst>
          </p:cNvPr>
          <p:cNvSpPr txBox="1"/>
          <p:nvPr/>
        </p:nvSpPr>
        <p:spPr>
          <a:xfrm>
            <a:off x="408749" y="1019433"/>
            <a:ext cx="8935344" cy="936598"/>
          </a:xfrm>
          <a:prstGeom prst="rect">
            <a:avLst/>
          </a:prstGeom>
          <a:noFill/>
        </p:spPr>
        <p:txBody>
          <a:bodyPr wrap="square" lIns="72000" tIns="36000" rIns="72000" bIns="0" rtlCol="0">
            <a:spAutoFit/>
          </a:bodyPr>
          <a:lstStyle/>
          <a:p>
            <a:pPr algn="l">
              <a:lnSpc>
                <a:spcPct val="150000"/>
              </a:lnSpc>
            </a:pPr>
            <a:r>
              <a:rPr kumimoji="1" lang="en-US" altLang="ja-JP" sz="2400" b="1" dirty="0">
                <a:solidFill>
                  <a:srgbClr val="1C8DEE"/>
                </a:solidFill>
                <a:latin typeface="Meiryo" panose="020B0604030504040204" pitchFamily="34" charset="-128"/>
                <a:ea typeface="Meiryo" panose="020B0604030504040204" pitchFamily="34" charset="-128"/>
                <a:cs typeface="メイリオ" panose="020B0604030504040204" pitchFamily="50" charset="-128"/>
              </a:rPr>
              <a:t>SPIN</a:t>
            </a:r>
            <a:r>
              <a:rPr kumimoji="1" lang="ja-JP" altLang="en-US" sz="2400" b="1">
                <a:solidFill>
                  <a:srgbClr val="1C8DEE"/>
                </a:solidFill>
                <a:latin typeface="Meiryo" panose="020B0604030504040204" pitchFamily="34" charset="-128"/>
                <a:ea typeface="Meiryo" panose="020B0604030504040204" pitchFamily="34" charset="-128"/>
                <a:cs typeface="メイリオ" panose="020B0604030504040204" pitchFamily="50" charset="-128"/>
              </a:rPr>
              <a:t>話法を活用したトークスクリプトの型化</a:t>
            </a:r>
            <a:endParaRPr kumimoji="1" lang="en-US" altLang="ja-JP" sz="700" b="1" dirty="0">
              <a:solidFill>
                <a:srgbClr val="1C8DEE"/>
              </a:solidFill>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endParaRPr kumimoji="1" lang="en-US" altLang="ja-JP" sz="400" b="1" u="sng"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lang="en-US" altLang="ja-JP" sz="1200" b="0" i="0" dirty="0">
                <a:effectLst/>
                <a:latin typeface="Meiryo" panose="020B0604030504040204" pitchFamily="34" charset="-128"/>
                <a:ea typeface="Meiryo" panose="020B0604030504040204" pitchFamily="34" charset="-128"/>
              </a:rPr>
              <a:t>SPIN</a:t>
            </a:r>
            <a:r>
              <a:rPr lang="ja-JP" altLang="en-US" sz="1200" b="0" i="0">
                <a:effectLst/>
                <a:latin typeface="Meiryo" panose="020B0604030504040204" pitchFamily="34" charset="-128"/>
                <a:ea typeface="Meiryo" panose="020B0604030504040204" pitchFamily="34" charset="-128"/>
              </a:rPr>
              <a:t>話法とは、話し手が質問を繰り返し、顧客が自分で潜在的なニーズを認識できる点が特徴の対話手法です。</a:t>
            </a:r>
            <a:endParaRPr kumimoji="1" lang="ja-JP" altLang="en-US" sz="12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12" name="ホームベース 11">
            <a:extLst>
              <a:ext uri="{FF2B5EF4-FFF2-40B4-BE49-F238E27FC236}">
                <a16:creationId xmlns:a16="http://schemas.microsoft.com/office/drawing/2014/main" id="{269C4D02-4AAD-A764-14B6-224CD5FFD55B}"/>
              </a:ext>
            </a:extLst>
          </p:cNvPr>
          <p:cNvSpPr/>
          <p:nvPr/>
        </p:nvSpPr>
        <p:spPr>
          <a:xfrm>
            <a:off x="481069" y="2133000"/>
            <a:ext cx="2235965" cy="1008000"/>
          </a:xfrm>
          <a:prstGeom prst="homePlate">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ja-JP" sz="1600" b="1" dirty="0">
                <a:solidFill>
                  <a:schemeClr val="bg1"/>
                </a:solidFill>
                <a:latin typeface="メイリオ" panose="020B0604030504040204" pitchFamily="50" charset="-128"/>
                <a:ea typeface="メイリオ" panose="020B0604030504040204" pitchFamily="50" charset="-128"/>
              </a:rPr>
              <a:t>Situation</a:t>
            </a:r>
          </a:p>
          <a:p>
            <a:pPr algn="ctr">
              <a:lnSpc>
                <a:spcPct val="150000"/>
              </a:lnSpc>
            </a:pPr>
            <a:r>
              <a:rPr kumimoji="1" lang="ja-JP" altLang="en-US" sz="1600" b="1">
                <a:solidFill>
                  <a:schemeClr val="bg1"/>
                </a:solidFill>
                <a:latin typeface="メイリオ" panose="020B0604030504040204" pitchFamily="50" charset="-128"/>
                <a:ea typeface="メイリオ" panose="020B0604030504040204" pitchFamily="50" charset="-128"/>
              </a:rPr>
              <a:t>状況質問</a:t>
            </a:r>
            <a:endParaRPr kumimoji="1"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13" name="ホームベース 12">
            <a:extLst>
              <a:ext uri="{FF2B5EF4-FFF2-40B4-BE49-F238E27FC236}">
                <a16:creationId xmlns:a16="http://schemas.microsoft.com/office/drawing/2014/main" id="{4157D7D7-D472-06D9-6CB5-C78DFC04F394}"/>
              </a:ext>
            </a:extLst>
          </p:cNvPr>
          <p:cNvSpPr/>
          <p:nvPr/>
        </p:nvSpPr>
        <p:spPr>
          <a:xfrm>
            <a:off x="3238042" y="2133000"/>
            <a:ext cx="3565983" cy="1008000"/>
          </a:xfrm>
          <a:prstGeom prst="homePlate">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ja-JP" sz="1600" b="1" dirty="0">
                <a:latin typeface="メイリオ" panose="020B0604030504040204" pitchFamily="50" charset="-128"/>
                <a:ea typeface="メイリオ" panose="020B0604030504040204" pitchFamily="50" charset="-128"/>
              </a:rPr>
              <a:t>Problem / implication</a:t>
            </a:r>
          </a:p>
          <a:p>
            <a:pPr algn="ctr">
              <a:lnSpc>
                <a:spcPct val="150000"/>
              </a:lnSpc>
            </a:pPr>
            <a:r>
              <a:rPr kumimoji="1" lang="ja-JP" altLang="en-US" sz="1600" b="1">
                <a:latin typeface="メイリオ" panose="020B0604030504040204" pitchFamily="50" charset="-128"/>
                <a:ea typeface="メイリオ" panose="020B0604030504040204" pitchFamily="50" charset="-128"/>
              </a:rPr>
              <a:t>問題質問・示唆質問</a:t>
            </a:r>
            <a:endParaRPr kumimoji="1" lang="ja-JP" altLang="en-US" sz="1600" b="1" dirty="0">
              <a:latin typeface="メイリオ" panose="020B0604030504040204" pitchFamily="50" charset="-128"/>
              <a:ea typeface="メイリオ" panose="020B0604030504040204" pitchFamily="50" charset="-128"/>
            </a:endParaRPr>
          </a:p>
        </p:txBody>
      </p:sp>
      <p:sp>
        <p:nvSpPr>
          <p:cNvPr id="14" name="ホームベース 13">
            <a:extLst>
              <a:ext uri="{FF2B5EF4-FFF2-40B4-BE49-F238E27FC236}">
                <a16:creationId xmlns:a16="http://schemas.microsoft.com/office/drawing/2014/main" id="{537B48E2-B5A9-99A9-99F6-6110E9E7A37D}"/>
              </a:ext>
            </a:extLst>
          </p:cNvPr>
          <p:cNvSpPr/>
          <p:nvPr/>
        </p:nvSpPr>
        <p:spPr>
          <a:xfrm>
            <a:off x="7325034" y="2133000"/>
            <a:ext cx="2235965" cy="1008000"/>
          </a:xfrm>
          <a:prstGeom prst="homePlate">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ja-JP" sz="1600" b="1" dirty="0">
                <a:latin typeface="メイリオ" panose="020B0604030504040204" pitchFamily="50" charset="-128"/>
                <a:ea typeface="メイリオ" panose="020B0604030504040204" pitchFamily="50" charset="-128"/>
              </a:rPr>
              <a:t>Need Payoff</a:t>
            </a:r>
          </a:p>
          <a:p>
            <a:pPr algn="ctr">
              <a:lnSpc>
                <a:spcPct val="150000"/>
              </a:lnSpc>
            </a:pPr>
            <a:r>
              <a:rPr kumimoji="1" lang="ja-JP" altLang="en-US" sz="1600" b="1">
                <a:latin typeface="メイリオ" panose="020B0604030504040204" pitchFamily="50" charset="-128"/>
                <a:ea typeface="メイリオ" panose="020B0604030504040204" pitchFamily="50" charset="-128"/>
              </a:rPr>
              <a:t>解決質問</a:t>
            </a:r>
            <a:endParaRPr kumimoji="1" lang="ja-JP" altLang="en-US" sz="1600" b="1"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1A520E99-C12A-F596-E5F8-45FB6E2743F5}"/>
              </a:ext>
            </a:extLst>
          </p:cNvPr>
          <p:cNvSpPr/>
          <p:nvPr/>
        </p:nvSpPr>
        <p:spPr>
          <a:xfrm>
            <a:off x="476783" y="3494938"/>
            <a:ext cx="2240251" cy="2807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kumimoji="1" lang="ja-JP" altLang="en-US" sz="1050">
                <a:solidFill>
                  <a:schemeClr val="tx1"/>
                </a:solidFill>
                <a:latin typeface="Meiryo" panose="020B0604030504040204" pitchFamily="34" charset="-128"/>
                <a:ea typeface="Meiryo" panose="020B0604030504040204" pitchFamily="34" charset="-128"/>
              </a:rPr>
              <a:t>・現在どのような取り組みを</a:t>
            </a: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kumimoji="1" lang="ja-JP" altLang="en-US" sz="1050">
                <a:solidFill>
                  <a:schemeClr val="tx1"/>
                </a:solidFill>
                <a:latin typeface="Meiryo" panose="020B0604030504040204" pitchFamily="34" charset="-128"/>
                <a:ea typeface="Meiryo" panose="020B0604030504040204" pitchFamily="34" charset="-128"/>
              </a:rPr>
              <a:t>　されているか？</a:t>
            </a: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kumimoji="1" lang="ja-JP" altLang="en-US" sz="1050">
                <a:solidFill>
                  <a:schemeClr val="tx1"/>
                </a:solidFill>
                <a:latin typeface="Meiryo" panose="020B0604030504040204" pitchFamily="34" charset="-128"/>
                <a:ea typeface="Meiryo" panose="020B0604030504040204" pitchFamily="34" charset="-128"/>
              </a:rPr>
              <a:t>・どのような課題があるか？</a:t>
            </a: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kumimoji="1" lang="ja-JP" altLang="en-US" sz="1050">
                <a:solidFill>
                  <a:schemeClr val="tx1"/>
                </a:solidFill>
                <a:latin typeface="Meiryo" panose="020B0604030504040204" pitchFamily="34" charset="-128"/>
                <a:ea typeface="Meiryo" panose="020B0604030504040204" pitchFamily="34" charset="-128"/>
              </a:rPr>
              <a:t>・その課題に対する提供価値</a:t>
            </a: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r>
              <a:rPr kumimoji="1" lang="ja-JP" altLang="en-US" sz="1050">
                <a:solidFill>
                  <a:schemeClr val="tx1"/>
                </a:solidFill>
                <a:latin typeface="Meiryo" panose="020B0604030504040204" pitchFamily="34" charset="-128"/>
                <a:ea typeface="Meiryo" panose="020B0604030504040204" pitchFamily="34" charset="-128"/>
              </a:rPr>
              <a:t>　は何か？</a:t>
            </a:r>
            <a:endParaRPr kumimoji="1" lang="en-US" altLang="ja-JP" sz="1050" dirty="0">
              <a:solidFill>
                <a:schemeClr val="tx1"/>
              </a:solidFill>
              <a:latin typeface="Meiryo" panose="020B0604030504040204" pitchFamily="34" charset="-128"/>
              <a:ea typeface="Meiryo" panose="020B0604030504040204" pitchFamily="34" charset="-128"/>
            </a:endParaRPr>
          </a:p>
          <a:p>
            <a:pPr>
              <a:lnSpc>
                <a:spcPct val="150000"/>
              </a:lnSpc>
            </a:pPr>
            <a:endParaRPr kumimoji="1" lang="ja-JP" altLang="en-US" sz="1050" dirty="0">
              <a:solidFill>
                <a:schemeClr val="tx1"/>
              </a:solidFill>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51D40779-5580-A9A0-E74B-E5F1FEFC9195}"/>
              </a:ext>
            </a:extLst>
          </p:cNvPr>
          <p:cNvSpPr/>
          <p:nvPr/>
        </p:nvSpPr>
        <p:spPr>
          <a:xfrm>
            <a:off x="3238042" y="3494938"/>
            <a:ext cx="3565983" cy="2807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・想定される課題を訴求、課題有無の確認</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　現状の状態と解決したい課題を認識させる</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・その状態が続くと〇〇の状態になりませんか？</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　状態放置による課題、デメリットの訴求</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・予算、費用感の意識をさせる</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・決裁者情報（役職、部署、担当者情報）の確認</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・ニーズ（温度感別）</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・検討時期（今すぐ</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ja-JP" altLang="en-US" sz="1050">
                <a:solidFill>
                  <a:schemeClr val="tx1"/>
                </a:solidFill>
                <a:latin typeface="メイリオ" panose="020B0604030504040204" pitchFamily="50" charset="-128"/>
                <a:ea typeface="メイリオ" panose="020B0604030504040204" pitchFamily="50" charset="-128"/>
              </a:rPr>
              <a:t>時期未定）</a:t>
            </a:r>
            <a:endParaRPr kumimoji="1" lang="ja-JP" altLang="en-US" sz="105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8C95ADC1-4F48-DE91-B691-AC4C6C513614}"/>
              </a:ext>
            </a:extLst>
          </p:cNvPr>
          <p:cNvSpPr/>
          <p:nvPr/>
        </p:nvSpPr>
        <p:spPr>
          <a:xfrm>
            <a:off x="7325034" y="3494938"/>
            <a:ext cx="2235966" cy="28071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・他社との差別化している部分</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　優位性の訴求</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・他社事例、成功事例</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・解決できる課題と解決後に実</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a:solidFill>
                  <a:schemeClr val="tx1"/>
                </a:solidFill>
                <a:latin typeface="メイリオ" panose="020B0604030504040204" pitchFamily="50" charset="-128"/>
                <a:ea typeface="メイリオ" panose="020B0604030504040204" pitchFamily="50" charset="-128"/>
              </a:rPr>
              <a:t>　現できることの訴求</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1050" dirty="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など</a:t>
            </a:r>
            <a:endParaRPr kumimoji="1" lang="ja-JP" altLang="en-US" sz="1050" dirty="0">
              <a:solidFill>
                <a:schemeClr val="tx1"/>
              </a:solidFill>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7E6EB57C-52EE-677E-55FD-F07C190E02C7}"/>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5" name="テキスト ボックス 4">
            <a:extLst>
              <a:ext uri="{FF2B5EF4-FFF2-40B4-BE49-F238E27FC236}">
                <a16:creationId xmlns:a16="http://schemas.microsoft.com/office/drawing/2014/main" id="{B0804526-60D2-8CEE-9DB5-E3B992D4FF28}"/>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86B0E7B8-6D62-7EA6-AF29-D1509D04EF4F}"/>
              </a:ext>
            </a:extLst>
          </p:cNvPr>
          <p:cNvSpPr>
            <a:spLocks noGrp="1"/>
          </p:cNvSpPr>
          <p:nvPr>
            <p:ph type="sldNum" sz="quarter" idx="11"/>
          </p:nvPr>
        </p:nvSpPr>
        <p:spPr/>
        <p:txBody>
          <a:bodyPr/>
          <a:lstStyle/>
          <a:p>
            <a:fld id="{274D4693-4A46-46E5-B2F2-4022A49F1990}" type="slidenum">
              <a:rPr lang="en-US" altLang="ja-JP" smtClean="0"/>
              <a:pPr/>
              <a:t>34</a:t>
            </a:fld>
            <a:endParaRPr lang="en-US" altLang="ja-JP" dirty="0"/>
          </a:p>
        </p:txBody>
      </p:sp>
    </p:spTree>
    <p:extLst>
      <p:ext uri="{BB962C8B-B14F-4D97-AF65-F5344CB8AC3E}">
        <p14:creationId xmlns:p14="http://schemas.microsoft.com/office/powerpoint/2010/main" val="776509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3E360338-E508-A320-689D-C282D44CF029}"/>
            </a:ext>
          </a:extLst>
        </p:cNvPr>
        <p:cNvGrpSpPr/>
        <p:nvPr/>
      </p:nvGrpSpPr>
      <p:grpSpPr>
        <a:xfrm>
          <a:off x="0" y="0"/>
          <a:ext cx="0" cy="0"/>
          <a:chOff x="0" y="0"/>
          <a:chExt cx="0" cy="0"/>
        </a:xfrm>
      </p:grpSpPr>
      <p:sp>
        <p:nvSpPr>
          <p:cNvPr id="5" name="正方形/長方形 4">
            <a:extLst>
              <a:ext uri="{FF2B5EF4-FFF2-40B4-BE49-F238E27FC236}">
                <a16:creationId xmlns:a16="http://schemas.microsoft.com/office/drawing/2014/main" id="{CF7DB6D6-7010-ECFD-8CDB-90DDB8289D4B}"/>
              </a:ext>
            </a:extLst>
          </p:cNvPr>
          <p:cNvSpPr/>
          <p:nvPr/>
        </p:nvSpPr>
        <p:spPr>
          <a:xfrm>
            <a:off x="789569" y="2511877"/>
            <a:ext cx="1298103" cy="3725123"/>
          </a:xfrm>
          <a:prstGeom prst="rect">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a:latin typeface="Meiryo" panose="020B0604030504040204" pitchFamily="34" charset="-128"/>
                <a:ea typeface="Meiryo" panose="020B0604030504040204" pitchFamily="34" charset="-128"/>
              </a:rPr>
              <a:t>架電</a:t>
            </a:r>
            <a:endParaRPr kumimoji="1" lang="ja-JP" altLang="en-US" sz="1000" b="1" dirty="0">
              <a:latin typeface="Meiryo" panose="020B0604030504040204" pitchFamily="34" charset="-128"/>
              <a:ea typeface="Meiryo" panose="020B0604030504040204" pitchFamily="34" charset="-128"/>
            </a:endParaRPr>
          </a:p>
        </p:txBody>
      </p:sp>
      <p:sp>
        <p:nvSpPr>
          <p:cNvPr id="53" name="ホームベース 52">
            <a:extLst>
              <a:ext uri="{FF2B5EF4-FFF2-40B4-BE49-F238E27FC236}">
                <a16:creationId xmlns:a16="http://schemas.microsoft.com/office/drawing/2014/main" id="{18AFDEDE-614C-B666-D8B4-29B7524F208B}"/>
              </a:ext>
            </a:extLst>
          </p:cNvPr>
          <p:cNvSpPr/>
          <p:nvPr/>
        </p:nvSpPr>
        <p:spPr>
          <a:xfrm>
            <a:off x="2927212" y="2515553"/>
            <a:ext cx="1391319" cy="913447"/>
          </a:xfrm>
          <a:prstGeom prst="homePlate">
            <a:avLst>
              <a:gd name="adj" fmla="val 28472"/>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a:latin typeface="Meiryo" panose="020B0604030504040204" pitchFamily="34" charset="-128"/>
                <a:ea typeface="Meiryo" panose="020B0604030504040204" pitchFamily="34" charset="-128"/>
              </a:rPr>
              <a:t>受付</a:t>
            </a:r>
            <a:r>
              <a:rPr kumimoji="1" lang="en-US" altLang="ja-JP" sz="1050" b="1" dirty="0">
                <a:latin typeface="Meiryo" panose="020B0604030504040204" pitchFamily="34" charset="-128"/>
                <a:ea typeface="Meiryo" panose="020B0604030504040204" pitchFamily="34" charset="-128"/>
              </a:rPr>
              <a:t>NG</a:t>
            </a:r>
          </a:p>
          <a:p>
            <a:pPr algn="ctr"/>
            <a:r>
              <a:rPr kumimoji="1" lang="ja-JP" altLang="en-US" sz="1050" b="1">
                <a:latin typeface="Meiryo" panose="020B0604030504040204" pitchFamily="34" charset="-128"/>
                <a:ea typeface="Meiryo" panose="020B0604030504040204" pitchFamily="34" charset="-128"/>
              </a:rPr>
              <a:t>責任者離席</a:t>
            </a:r>
            <a:endParaRPr kumimoji="1" lang="en-US" altLang="ja-JP" sz="1050" b="1" dirty="0">
              <a:latin typeface="Meiryo" panose="020B0604030504040204" pitchFamily="34" charset="-128"/>
              <a:ea typeface="Meiryo" panose="020B0604030504040204" pitchFamily="34" charset="-128"/>
            </a:endParaRPr>
          </a:p>
          <a:p>
            <a:pPr algn="ctr"/>
            <a:r>
              <a:rPr kumimoji="1" lang="ja-JP" altLang="en-US" sz="1050" b="1">
                <a:latin typeface="Meiryo" panose="020B0604030504040204" pitchFamily="34" charset="-128"/>
                <a:ea typeface="Meiryo" panose="020B0604030504040204" pitchFamily="34" charset="-128"/>
              </a:rPr>
              <a:t>呼出音</a:t>
            </a:r>
            <a:endParaRPr kumimoji="1" lang="ja-JP" altLang="en-US" sz="1050" b="1" dirty="0">
              <a:latin typeface="Meiryo" panose="020B0604030504040204" pitchFamily="34" charset="-128"/>
              <a:ea typeface="Meiryo" panose="020B0604030504040204" pitchFamily="34" charset="-128"/>
            </a:endParaRPr>
          </a:p>
        </p:txBody>
      </p:sp>
      <p:sp>
        <p:nvSpPr>
          <p:cNvPr id="46" name="タイトル 5">
            <a:extLst>
              <a:ext uri="{FF2B5EF4-FFF2-40B4-BE49-F238E27FC236}">
                <a16:creationId xmlns:a16="http://schemas.microsoft.com/office/drawing/2014/main" id="{731E151C-EAA0-34A5-43FA-186114E0F49C}"/>
              </a:ext>
            </a:extLst>
          </p:cNvPr>
          <p:cNvSpPr>
            <a:spLocks noGrp="1"/>
          </p:cNvSpPr>
          <p:nvPr>
            <p:ph type="title"/>
          </p:nvPr>
        </p:nvSpPr>
        <p:spPr>
          <a:xfrm>
            <a:off x="787540" y="281117"/>
            <a:ext cx="2797460" cy="428628"/>
          </a:xfrm>
          <a:solidFill>
            <a:schemeClr val="tx1">
              <a:lumMod val="85000"/>
              <a:lumOff val="15000"/>
            </a:schemeClr>
          </a:solidFill>
        </p:spPr>
        <p:txBody>
          <a:bodyPr anchor="ctr">
            <a:normAutofit/>
          </a:bodyPr>
          <a:lstStyle/>
          <a:p>
            <a:pPr algn="ctr"/>
            <a:r>
              <a:rPr lang="ja-JP" altLang="en-US" sz="1200">
                <a:solidFill>
                  <a:schemeClr val="bg1"/>
                </a:solidFill>
                <a:latin typeface="Hiragino Sans W7" panose="020B0400000000000000" pitchFamily="34" charset="-128"/>
                <a:ea typeface="Hiragino Sans W7" panose="020B0400000000000000" pitchFamily="34" charset="-128"/>
              </a:rPr>
              <a:t>リードナーチャリング（追客施策）</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260" name="テキスト ボックス 259">
            <a:extLst>
              <a:ext uri="{FF2B5EF4-FFF2-40B4-BE49-F238E27FC236}">
                <a16:creationId xmlns:a16="http://schemas.microsoft.com/office/drawing/2014/main" id="{0526C5C0-21B8-F370-A64A-61A37EEB884C}"/>
              </a:ext>
            </a:extLst>
          </p:cNvPr>
          <p:cNvSpPr txBox="1"/>
          <p:nvPr/>
        </p:nvSpPr>
        <p:spPr>
          <a:xfrm>
            <a:off x="789569" y="865679"/>
            <a:ext cx="8915431" cy="705766"/>
          </a:xfrm>
          <a:prstGeom prst="rect">
            <a:avLst/>
          </a:prstGeom>
          <a:noFill/>
        </p:spPr>
        <p:txBody>
          <a:bodyPr wrap="square" lIns="72000" tIns="36000" rIns="72000" bIns="0" rtlCol="0">
            <a:spAutoFit/>
          </a:bodyPr>
          <a:lstStyle/>
          <a:p>
            <a:pPr>
              <a:lnSpc>
                <a:spcPct val="150000"/>
              </a:lnSpc>
            </a:pPr>
            <a:r>
              <a:rPr lang="ja-JP" altLang="en-US" sz="1800" b="1">
                <a:latin typeface="Meiryo" panose="020B0604030504040204" pitchFamily="34" charset="-128"/>
                <a:ea typeface="Meiryo" panose="020B0604030504040204" pitchFamily="34" charset="-128"/>
                <a:cs typeface="HiraKakuPro-W3"/>
                <a:sym typeface="HiraKakuPro-W3"/>
              </a:rPr>
              <a:t>架電するタイミングが重要！</a:t>
            </a:r>
            <a:r>
              <a:rPr lang="ja-JP" altLang="en-US" sz="1800" b="1" i="0">
                <a:solidFill>
                  <a:srgbClr val="29261B"/>
                </a:solidFill>
                <a:effectLst/>
                <a:latin typeface="Meiryo" panose="020B0604030504040204" pitchFamily="34" charset="-128"/>
                <a:ea typeface="Meiryo" panose="020B0604030504040204" pitchFamily="34" charset="-128"/>
              </a:rPr>
              <a:t>決裁者へのアプローチを最適化し、成果を最大化</a:t>
            </a:r>
            <a:endParaRPr lang="en-US" altLang="ja-JP" sz="1800" b="1" dirty="0">
              <a:latin typeface="Meiryo" panose="020B0604030504040204" pitchFamily="34" charset="-128"/>
              <a:ea typeface="Meiryo" panose="020B0604030504040204" pitchFamily="34" charset="-128"/>
              <a:cs typeface="HiraKakuPro-W3"/>
              <a:sym typeface="HiraKakuPro-W3"/>
            </a:endParaRPr>
          </a:p>
          <a:p>
            <a:pPr>
              <a:lnSpc>
                <a:spcPct val="150000"/>
              </a:lnSpc>
            </a:pPr>
            <a:r>
              <a:rPr lang="ja-JP" altLang="en-US" sz="1200">
                <a:solidFill>
                  <a:srgbClr val="1E9AFF"/>
                </a:solidFill>
                <a:latin typeface="Meiryo" panose="020B0604030504040204" pitchFamily="34" charset="-128"/>
                <a:ea typeface="Meiryo" panose="020B0604030504040204" pitchFamily="34" charset="-128"/>
                <a:cs typeface="HiraKakuPro-W3"/>
                <a:sym typeface="HiraKakuPro-W3"/>
              </a:rPr>
              <a:t>多忙な決裁者に対して、最適なタイミングで課題解決に向けた訴求力の高い価値提案を行います。</a:t>
            </a:r>
            <a:endParaRPr lang="en-US" altLang="ja-JP" sz="2000" dirty="0">
              <a:solidFill>
                <a:srgbClr val="1E9AFF"/>
              </a:solidFill>
              <a:latin typeface="Meiryo" panose="020B0604030504040204" pitchFamily="34" charset="-128"/>
              <a:ea typeface="Meiryo" panose="020B0604030504040204" pitchFamily="34" charset="-128"/>
              <a:cs typeface="HiraKakuPro-W3"/>
              <a:sym typeface="HiraKakuPro-W3"/>
            </a:endParaRPr>
          </a:p>
        </p:txBody>
      </p:sp>
      <p:sp>
        <p:nvSpPr>
          <p:cNvPr id="2" name="ホームベース 1">
            <a:extLst>
              <a:ext uri="{FF2B5EF4-FFF2-40B4-BE49-F238E27FC236}">
                <a16:creationId xmlns:a16="http://schemas.microsoft.com/office/drawing/2014/main" id="{A45514C3-E0B9-C55D-5140-131438CA3D79}"/>
              </a:ext>
            </a:extLst>
          </p:cNvPr>
          <p:cNvSpPr/>
          <p:nvPr/>
        </p:nvSpPr>
        <p:spPr>
          <a:xfrm>
            <a:off x="2927212" y="3909715"/>
            <a:ext cx="1391319" cy="913447"/>
          </a:xfrm>
          <a:prstGeom prst="homePlate">
            <a:avLst>
              <a:gd name="adj" fmla="val 28472"/>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a:latin typeface="Meiryo" panose="020B0604030504040204" pitchFamily="34" charset="-128"/>
                <a:ea typeface="Meiryo" panose="020B0604030504040204" pitchFamily="34" charset="-128"/>
              </a:rPr>
              <a:t>ネームド</a:t>
            </a:r>
            <a:endParaRPr kumimoji="1" lang="en-US" altLang="ja-JP" sz="1050" b="1" dirty="0">
              <a:latin typeface="Meiryo" panose="020B0604030504040204" pitchFamily="34" charset="-128"/>
              <a:ea typeface="Meiryo" panose="020B0604030504040204" pitchFamily="34" charset="-128"/>
            </a:endParaRPr>
          </a:p>
          <a:p>
            <a:pPr algn="ctr"/>
            <a:r>
              <a:rPr kumimoji="1" lang="ja-JP" altLang="en-US" sz="1050" b="1">
                <a:latin typeface="Meiryo" panose="020B0604030504040204" pitchFamily="34" charset="-128"/>
                <a:ea typeface="Meiryo" panose="020B0604030504040204" pitchFamily="34" charset="-128"/>
              </a:rPr>
              <a:t>見込顧客獲得</a:t>
            </a:r>
            <a:endParaRPr kumimoji="1" lang="en-US" altLang="ja-JP" sz="1050" b="1" dirty="0">
              <a:latin typeface="Meiryo" panose="020B0604030504040204" pitchFamily="34" charset="-128"/>
              <a:ea typeface="Meiryo" panose="020B0604030504040204" pitchFamily="34" charset="-128"/>
            </a:endParaRPr>
          </a:p>
          <a:p>
            <a:pPr algn="ctr"/>
            <a:r>
              <a:rPr kumimoji="1" lang="ja-JP" altLang="en-US" sz="1050" b="1">
                <a:latin typeface="Meiryo" panose="020B0604030504040204" pitchFamily="34" charset="-128"/>
                <a:ea typeface="Meiryo" panose="020B0604030504040204" pitchFamily="34" charset="-128"/>
              </a:rPr>
              <a:t>（内容関心あり）</a:t>
            </a:r>
            <a:endParaRPr kumimoji="1" lang="en-US" altLang="ja-JP" sz="1050" b="1" dirty="0">
              <a:latin typeface="Meiryo" panose="020B0604030504040204" pitchFamily="34" charset="-128"/>
              <a:ea typeface="Meiryo" panose="020B0604030504040204" pitchFamily="34" charset="-128"/>
            </a:endParaRPr>
          </a:p>
        </p:txBody>
      </p:sp>
      <p:sp>
        <p:nvSpPr>
          <p:cNvPr id="3" name="ホームベース 2">
            <a:extLst>
              <a:ext uri="{FF2B5EF4-FFF2-40B4-BE49-F238E27FC236}">
                <a16:creationId xmlns:a16="http://schemas.microsoft.com/office/drawing/2014/main" id="{15D39407-9EF6-47B1-9B63-DDDC0DE5AD91}"/>
              </a:ext>
            </a:extLst>
          </p:cNvPr>
          <p:cNvSpPr/>
          <p:nvPr/>
        </p:nvSpPr>
        <p:spPr>
          <a:xfrm>
            <a:off x="2927212" y="5323545"/>
            <a:ext cx="1391319" cy="913446"/>
          </a:xfrm>
          <a:prstGeom prst="homePlate">
            <a:avLst>
              <a:gd name="adj" fmla="val 28472"/>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a:latin typeface="Meiryo" panose="020B0604030504040204" pitchFamily="34" charset="-128"/>
                <a:ea typeface="Meiryo" panose="020B0604030504040204" pitchFamily="34" charset="-128"/>
              </a:rPr>
              <a:t>責任者</a:t>
            </a:r>
            <a:r>
              <a:rPr kumimoji="1" lang="en-US" altLang="ja-JP" sz="1050" b="1" dirty="0">
                <a:latin typeface="Meiryo" panose="020B0604030504040204" pitchFamily="34" charset="-128"/>
                <a:ea typeface="Meiryo" panose="020B0604030504040204" pitchFamily="34" charset="-128"/>
              </a:rPr>
              <a:t>NG</a:t>
            </a:r>
          </a:p>
        </p:txBody>
      </p:sp>
      <p:cxnSp>
        <p:nvCxnSpPr>
          <p:cNvPr id="23" name="直線矢印コネクタ 22">
            <a:extLst>
              <a:ext uri="{FF2B5EF4-FFF2-40B4-BE49-F238E27FC236}">
                <a16:creationId xmlns:a16="http://schemas.microsoft.com/office/drawing/2014/main" id="{FB31079C-CC04-8E1B-F294-7F94DC7F72F1}"/>
              </a:ext>
            </a:extLst>
          </p:cNvPr>
          <p:cNvCxnSpPr>
            <a:cxnSpLocks/>
          </p:cNvCxnSpPr>
          <p:nvPr/>
        </p:nvCxnSpPr>
        <p:spPr>
          <a:xfrm>
            <a:off x="4462532" y="3429000"/>
            <a:ext cx="3024000" cy="0"/>
          </a:xfrm>
          <a:prstGeom prst="straightConnector1">
            <a:avLst/>
          </a:prstGeom>
          <a:solidFill>
            <a:schemeClr val="bg1">
              <a:lumMod val="95000"/>
            </a:schemeClr>
          </a:solidFill>
          <a:ln w="9525">
            <a:solidFill>
              <a:schemeClr val="tx1"/>
            </a:solidFill>
            <a:prstDash val="dash"/>
            <a:tailEnd type="triangle"/>
          </a:ln>
        </p:spPr>
      </p:cxnSp>
      <p:cxnSp>
        <p:nvCxnSpPr>
          <p:cNvPr id="24" name="直線矢印コネクタ 23">
            <a:extLst>
              <a:ext uri="{FF2B5EF4-FFF2-40B4-BE49-F238E27FC236}">
                <a16:creationId xmlns:a16="http://schemas.microsoft.com/office/drawing/2014/main" id="{3430D552-6C32-A9E2-1CCA-8CC480CD6D3C}"/>
              </a:ext>
            </a:extLst>
          </p:cNvPr>
          <p:cNvCxnSpPr>
            <a:cxnSpLocks/>
          </p:cNvCxnSpPr>
          <p:nvPr/>
        </p:nvCxnSpPr>
        <p:spPr>
          <a:xfrm>
            <a:off x="4462532" y="4821756"/>
            <a:ext cx="3024000" cy="0"/>
          </a:xfrm>
          <a:prstGeom prst="straightConnector1">
            <a:avLst/>
          </a:prstGeom>
          <a:solidFill>
            <a:schemeClr val="bg1">
              <a:lumMod val="95000"/>
            </a:schemeClr>
          </a:solidFill>
          <a:ln w="9525">
            <a:solidFill>
              <a:schemeClr val="tx1"/>
            </a:solidFill>
            <a:prstDash val="dash"/>
            <a:tailEnd type="triangle"/>
          </a:ln>
        </p:spPr>
      </p:cxnSp>
      <p:sp>
        <p:nvSpPr>
          <p:cNvPr id="25" name="テキスト ボックス 24">
            <a:extLst>
              <a:ext uri="{FF2B5EF4-FFF2-40B4-BE49-F238E27FC236}">
                <a16:creationId xmlns:a16="http://schemas.microsoft.com/office/drawing/2014/main" id="{4E20F944-FEBC-EC46-8EC0-18DA62BA5700}"/>
              </a:ext>
            </a:extLst>
          </p:cNvPr>
          <p:cNvSpPr txBox="1"/>
          <p:nvPr/>
        </p:nvSpPr>
        <p:spPr>
          <a:xfrm>
            <a:off x="4390532" y="2652539"/>
            <a:ext cx="2982721" cy="709613"/>
          </a:xfrm>
          <a:prstGeom prst="rect">
            <a:avLst/>
          </a:prstGeom>
          <a:noFill/>
        </p:spPr>
        <p:txBody>
          <a:bodyPr wrap="none" lIns="72000" tIns="36000" rIns="72000" bIns="0" rtlCol="0">
            <a:spAutoFit/>
          </a:bodyPr>
          <a:lstStyle/>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・決裁者へ取次依頼</a:t>
            </a:r>
            <a:r>
              <a:rPr kumimoji="1" lang="en-US" altLang="ja-JP" sz="1000" dirty="0">
                <a:latin typeface="Meiryo" panose="020B0604030504040204" pitchFamily="34" charset="-128"/>
                <a:ea typeface="Meiryo" panose="020B0604030504040204" pitchFamily="34" charset="-128"/>
                <a:cs typeface="メイリオ" panose="020B0604030504040204" pitchFamily="50" charset="-128"/>
              </a:rPr>
              <a:t> / </a:t>
            </a:r>
            <a:r>
              <a:rPr kumimoji="1" lang="ja-JP" altLang="en-US" sz="1000">
                <a:latin typeface="Meiryo" panose="020B0604030504040204" pitchFamily="34" charset="-128"/>
                <a:ea typeface="Meiryo" panose="020B0604030504040204" pitchFamily="34" charset="-128"/>
                <a:cs typeface="メイリオ" panose="020B0604030504040204" pitchFamily="50" charset="-128"/>
              </a:rPr>
              <a:t>責任者のネームド情報獲得</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・繋がりやすい時間帯、在籍している日程の確認</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・次回アクション日の確定</a:t>
            </a:r>
            <a:r>
              <a:rPr kumimoji="1" lang="en-US" altLang="ja-JP" sz="1000" dirty="0">
                <a:latin typeface="Meiryo" panose="020B0604030504040204" pitchFamily="34" charset="-128"/>
                <a:ea typeface="Meiryo" panose="020B0604030504040204" pitchFamily="34" charset="-128"/>
                <a:cs typeface="メイリオ" panose="020B0604030504040204" pitchFamily="50" charset="-128"/>
              </a:rPr>
              <a:t>/</a:t>
            </a:r>
            <a:r>
              <a:rPr kumimoji="1" lang="ja-JP" altLang="en-US" sz="1000">
                <a:latin typeface="Meiryo" panose="020B0604030504040204" pitchFamily="34" charset="-128"/>
                <a:ea typeface="Meiryo" panose="020B0604030504040204" pitchFamily="34" charset="-128"/>
                <a:cs typeface="メイリオ" panose="020B0604030504040204" pitchFamily="50" charset="-128"/>
              </a:rPr>
              <a:t>追客</a:t>
            </a:r>
            <a:endParaRPr kumimoji="1" lang="ja-JP" altLang="en-US" sz="10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26" name="テキスト ボックス 25">
            <a:extLst>
              <a:ext uri="{FF2B5EF4-FFF2-40B4-BE49-F238E27FC236}">
                <a16:creationId xmlns:a16="http://schemas.microsoft.com/office/drawing/2014/main" id="{652417C9-6735-BE33-ECB5-83CB29E48A41}"/>
              </a:ext>
            </a:extLst>
          </p:cNvPr>
          <p:cNvSpPr txBox="1"/>
          <p:nvPr/>
        </p:nvSpPr>
        <p:spPr>
          <a:xfrm>
            <a:off x="4390532" y="4010713"/>
            <a:ext cx="3094932" cy="709613"/>
          </a:xfrm>
          <a:prstGeom prst="rect">
            <a:avLst/>
          </a:prstGeom>
          <a:noFill/>
        </p:spPr>
        <p:txBody>
          <a:bodyPr wrap="none" lIns="72000" tIns="36000" rIns="72000" bIns="0" rtlCol="0">
            <a:spAutoFit/>
          </a:bodyPr>
          <a:lstStyle/>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・サービス資料メール送付（アポ率あがりやすい）</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・課題、取組状況などヒアリング→価値訴求</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・追客</a:t>
            </a:r>
            <a:r>
              <a:rPr kumimoji="1" lang="en-US" altLang="ja-JP" sz="1000" dirty="0">
                <a:latin typeface="Meiryo" panose="020B0604030504040204" pitchFamily="34" charset="-128"/>
                <a:ea typeface="Meiryo" panose="020B0604030504040204" pitchFamily="34" charset="-128"/>
                <a:cs typeface="メイリオ" panose="020B0604030504040204" pitchFamily="50" charset="-128"/>
              </a:rPr>
              <a:t> / </a:t>
            </a:r>
            <a:r>
              <a:rPr kumimoji="1" lang="ja-JP" altLang="en-US" sz="1000">
                <a:latin typeface="Meiryo" panose="020B0604030504040204" pitchFamily="34" charset="-128"/>
                <a:ea typeface="Meiryo" panose="020B0604030504040204" pitchFamily="34" charset="-128"/>
                <a:cs typeface="メイリオ" panose="020B0604030504040204" pitchFamily="50" charset="-128"/>
              </a:rPr>
              <a:t>クロージング</a:t>
            </a:r>
            <a:endParaRPr kumimoji="1" lang="ja-JP" altLang="en-US" sz="1000" dirty="0">
              <a:latin typeface="Meiryo" panose="020B0604030504040204" pitchFamily="34" charset="-128"/>
              <a:ea typeface="Meiryo" panose="020B0604030504040204" pitchFamily="34" charset="-128"/>
              <a:cs typeface="メイリオ" panose="020B0604030504040204" pitchFamily="50" charset="-128"/>
            </a:endParaRPr>
          </a:p>
        </p:txBody>
      </p:sp>
      <p:sp>
        <p:nvSpPr>
          <p:cNvPr id="27" name="テキスト ボックス 26">
            <a:extLst>
              <a:ext uri="{FF2B5EF4-FFF2-40B4-BE49-F238E27FC236}">
                <a16:creationId xmlns:a16="http://schemas.microsoft.com/office/drawing/2014/main" id="{64D05153-E60E-0089-EF57-A53C8E1976FD}"/>
              </a:ext>
            </a:extLst>
          </p:cNvPr>
          <p:cNvSpPr txBox="1"/>
          <p:nvPr/>
        </p:nvSpPr>
        <p:spPr>
          <a:xfrm>
            <a:off x="4390532" y="5446849"/>
            <a:ext cx="3479652" cy="709613"/>
          </a:xfrm>
          <a:prstGeom prst="rect">
            <a:avLst/>
          </a:prstGeom>
          <a:noFill/>
        </p:spPr>
        <p:txBody>
          <a:bodyPr wrap="none" lIns="72000" tIns="36000" rIns="72000" bIns="0" rtlCol="0">
            <a:spAutoFit/>
          </a:bodyPr>
          <a:lstStyle/>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a:t>
            </a:r>
            <a:r>
              <a:rPr kumimoji="1" lang="en-US" altLang="ja-JP" sz="1000" dirty="0">
                <a:latin typeface="Meiryo" panose="020B0604030504040204" pitchFamily="34" charset="-128"/>
                <a:ea typeface="Meiryo" panose="020B0604030504040204" pitchFamily="34" charset="-128"/>
                <a:cs typeface="メイリオ" panose="020B0604030504040204" pitchFamily="50" charset="-128"/>
              </a:rPr>
              <a:t>NG</a:t>
            </a:r>
            <a:r>
              <a:rPr kumimoji="1" lang="ja-JP" altLang="en-US" sz="1000">
                <a:latin typeface="Meiryo" panose="020B0604030504040204" pitchFamily="34" charset="-128"/>
                <a:ea typeface="Meiryo" panose="020B0604030504040204" pitchFamily="34" charset="-128"/>
                <a:cs typeface="メイリオ" panose="020B0604030504040204" pitchFamily="50" charset="-128"/>
              </a:rPr>
              <a:t>理由を定性、定量分析を実施。（</a:t>
            </a:r>
            <a:r>
              <a:rPr kumimoji="1" lang="ja-JP" altLang="en-US" sz="1000">
                <a:latin typeface="+mj-ea"/>
                <a:ea typeface="+mj-ea"/>
                <a:cs typeface="メイリオ" panose="020B0604030504040204" pitchFamily="50" charset="-128"/>
              </a:rPr>
              <a:t>ニーズを可視化）</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　訴求力を高めるスクリプト、ターゲティングの改善</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a:p>
            <a:pPr algn="l">
              <a:lnSpc>
                <a:spcPct val="150000"/>
              </a:lnSpc>
            </a:pPr>
            <a:r>
              <a:rPr kumimoji="1" lang="ja-JP" altLang="en-US" sz="1000">
                <a:latin typeface="Meiryo" panose="020B0604030504040204" pitchFamily="34" charset="-128"/>
                <a:ea typeface="Meiryo" panose="020B0604030504040204" pitchFamily="34" charset="-128"/>
                <a:cs typeface="メイリオ" panose="020B0604030504040204" pitchFamily="50" charset="-128"/>
              </a:rPr>
              <a:t>・時期を改めて追客</a:t>
            </a:r>
            <a:endParaRPr kumimoji="1" lang="en-US" altLang="ja-JP" sz="1000" dirty="0">
              <a:latin typeface="Meiryo" panose="020B0604030504040204" pitchFamily="34" charset="-128"/>
              <a:ea typeface="Meiryo" panose="020B0604030504040204" pitchFamily="34" charset="-128"/>
              <a:cs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4AA7E342-2A66-6B99-146B-5BF14460CB65}"/>
              </a:ext>
            </a:extLst>
          </p:cNvPr>
          <p:cNvCxnSpPr>
            <a:cxnSpLocks/>
          </p:cNvCxnSpPr>
          <p:nvPr/>
        </p:nvCxnSpPr>
        <p:spPr>
          <a:xfrm>
            <a:off x="2302532" y="4366439"/>
            <a:ext cx="358860" cy="0"/>
          </a:xfrm>
          <a:prstGeom prst="straightConnector1">
            <a:avLst/>
          </a:prstGeom>
          <a:solidFill>
            <a:schemeClr val="bg1">
              <a:lumMod val="95000"/>
            </a:schemeClr>
          </a:solidFill>
          <a:ln w="9525">
            <a:solidFill>
              <a:schemeClr val="tx1"/>
            </a:solidFill>
            <a:prstDash val="dash"/>
            <a:tailEnd type="triangle"/>
          </a:ln>
        </p:spPr>
      </p:cxnSp>
      <p:cxnSp>
        <p:nvCxnSpPr>
          <p:cNvPr id="30" name="直線矢印コネクタ 29">
            <a:extLst>
              <a:ext uri="{FF2B5EF4-FFF2-40B4-BE49-F238E27FC236}">
                <a16:creationId xmlns:a16="http://schemas.microsoft.com/office/drawing/2014/main" id="{A2AFD37F-A9D1-337B-CE0B-7F91EE94B431}"/>
              </a:ext>
            </a:extLst>
          </p:cNvPr>
          <p:cNvCxnSpPr>
            <a:cxnSpLocks/>
          </p:cNvCxnSpPr>
          <p:nvPr/>
        </p:nvCxnSpPr>
        <p:spPr>
          <a:xfrm>
            <a:off x="2302532" y="2972276"/>
            <a:ext cx="358860" cy="0"/>
          </a:xfrm>
          <a:prstGeom prst="straightConnector1">
            <a:avLst/>
          </a:prstGeom>
          <a:solidFill>
            <a:schemeClr val="bg1">
              <a:lumMod val="95000"/>
            </a:schemeClr>
          </a:solidFill>
          <a:ln w="9525">
            <a:solidFill>
              <a:schemeClr val="tx1"/>
            </a:solidFill>
            <a:prstDash val="dash"/>
            <a:tailEnd type="triangle"/>
          </a:ln>
        </p:spPr>
      </p:cxnSp>
      <p:cxnSp>
        <p:nvCxnSpPr>
          <p:cNvPr id="31" name="直線矢印コネクタ 30">
            <a:extLst>
              <a:ext uri="{FF2B5EF4-FFF2-40B4-BE49-F238E27FC236}">
                <a16:creationId xmlns:a16="http://schemas.microsoft.com/office/drawing/2014/main" id="{14BC0B9D-419F-5000-33B7-F163954DD3B8}"/>
              </a:ext>
            </a:extLst>
          </p:cNvPr>
          <p:cNvCxnSpPr>
            <a:cxnSpLocks/>
          </p:cNvCxnSpPr>
          <p:nvPr/>
        </p:nvCxnSpPr>
        <p:spPr>
          <a:xfrm>
            <a:off x="2302532" y="5780268"/>
            <a:ext cx="358860" cy="0"/>
          </a:xfrm>
          <a:prstGeom prst="straightConnector1">
            <a:avLst/>
          </a:prstGeom>
          <a:solidFill>
            <a:schemeClr val="bg1">
              <a:lumMod val="95000"/>
            </a:schemeClr>
          </a:solidFill>
          <a:ln w="9525">
            <a:solidFill>
              <a:schemeClr val="tx1"/>
            </a:solidFill>
            <a:prstDash val="dash"/>
            <a:tailEnd type="triangle"/>
          </a:ln>
        </p:spPr>
      </p:cxnSp>
      <p:sp>
        <p:nvSpPr>
          <p:cNvPr id="33" name="ホームベース 32">
            <a:extLst>
              <a:ext uri="{FF2B5EF4-FFF2-40B4-BE49-F238E27FC236}">
                <a16:creationId xmlns:a16="http://schemas.microsoft.com/office/drawing/2014/main" id="{80FC65DD-6C4F-292A-1ADD-456333457A6C}"/>
              </a:ext>
            </a:extLst>
          </p:cNvPr>
          <p:cNvSpPr/>
          <p:nvPr/>
        </p:nvSpPr>
        <p:spPr>
          <a:xfrm>
            <a:off x="787540" y="1769112"/>
            <a:ext cx="8352963" cy="499763"/>
          </a:xfrm>
          <a:prstGeom prst="homePlate">
            <a:avLst>
              <a:gd name="adj" fmla="val 28472"/>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chemeClr val="tx1"/>
                </a:solidFill>
                <a:latin typeface="Meiryo" panose="020B0604030504040204" pitchFamily="34" charset="-128"/>
                <a:ea typeface="Meiryo" panose="020B0604030504040204" pitchFamily="34" charset="-128"/>
              </a:rPr>
              <a:t>ICT</a:t>
            </a:r>
            <a:r>
              <a:rPr kumimoji="1" lang="ja-JP" altLang="en-US" sz="1000">
                <a:solidFill>
                  <a:schemeClr val="tx1"/>
                </a:solidFill>
                <a:latin typeface="Meiryo" panose="020B0604030504040204" pitchFamily="34" charset="-128"/>
                <a:ea typeface="Meiryo" panose="020B0604030504040204" pitchFamily="34" charset="-128"/>
              </a:rPr>
              <a:t>コールシステムで顧客情報</a:t>
            </a:r>
            <a:r>
              <a:rPr kumimoji="1" lang="en-US" altLang="ja-JP" sz="1000" dirty="0">
                <a:solidFill>
                  <a:schemeClr val="tx1"/>
                </a:solidFill>
                <a:latin typeface="Meiryo" panose="020B0604030504040204" pitchFamily="34" charset="-128"/>
                <a:ea typeface="Meiryo" panose="020B0604030504040204" pitchFamily="34" charset="-128"/>
              </a:rPr>
              <a:t> / </a:t>
            </a:r>
            <a:r>
              <a:rPr kumimoji="1" lang="ja-JP" altLang="en-US" sz="1000">
                <a:solidFill>
                  <a:schemeClr val="tx1"/>
                </a:solidFill>
                <a:latin typeface="Meiryo" panose="020B0604030504040204" pitchFamily="34" charset="-128"/>
                <a:ea typeface="Meiryo" panose="020B0604030504040204" pitchFamily="34" charset="-128"/>
              </a:rPr>
              <a:t>スケジュール管理（ネクストアクション日の設定）</a:t>
            </a:r>
            <a:r>
              <a:rPr kumimoji="1" lang="en-US" altLang="ja-JP" sz="1000" dirty="0">
                <a:solidFill>
                  <a:schemeClr val="tx1"/>
                </a:solidFill>
                <a:latin typeface="Meiryo" panose="020B0604030504040204" pitchFamily="34" charset="-128"/>
                <a:ea typeface="Meiryo" panose="020B0604030504040204" pitchFamily="34" charset="-128"/>
              </a:rPr>
              <a:t> / </a:t>
            </a:r>
            <a:r>
              <a:rPr kumimoji="1" lang="ja-JP" altLang="en-US" sz="1000">
                <a:solidFill>
                  <a:schemeClr val="tx1"/>
                </a:solidFill>
                <a:latin typeface="Meiryo" panose="020B0604030504040204" pitchFamily="34" charset="-128"/>
                <a:ea typeface="Meiryo" panose="020B0604030504040204" pitchFamily="34" charset="-128"/>
              </a:rPr>
              <a:t>見込顧客の追客管理</a:t>
            </a:r>
            <a:endParaRPr kumimoji="1" lang="en-US" altLang="ja-JP" sz="1000" dirty="0">
              <a:solidFill>
                <a:schemeClr val="tx1"/>
              </a:solidFill>
              <a:latin typeface="Meiryo" panose="020B0604030504040204" pitchFamily="34" charset="-128"/>
              <a:ea typeface="Meiryo" panose="020B0604030504040204" pitchFamily="34" charset="-128"/>
            </a:endParaRPr>
          </a:p>
        </p:txBody>
      </p:sp>
      <p:sp>
        <p:nvSpPr>
          <p:cNvPr id="34" name="正方形/長方形 33">
            <a:extLst>
              <a:ext uri="{FF2B5EF4-FFF2-40B4-BE49-F238E27FC236}">
                <a16:creationId xmlns:a16="http://schemas.microsoft.com/office/drawing/2014/main" id="{88BB4457-8FBF-42F5-CA73-F135BF979826}"/>
              </a:ext>
            </a:extLst>
          </p:cNvPr>
          <p:cNvSpPr/>
          <p:nvPr/>
        </p:nvSpPr>
        <p:spPr>
          <a:xfrm>
            <a:off x="7820350" y="2511877"/>
            <a:ext cx="1298103" cy="3725113"/>
          </a:xfrm>
          <a:prstGeom prst="rect">
            <a:avLst/>
          </a:prstGeom>
          <a:solidFill>
            <a:srgbClr val="1E9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a:latin typeface="Meiryo" panose="020B0604030504040204" pitchFamily="34" charset="-128"/>
                <a:ea typeface="Meiryo" panose="020B0604030504040204" pitchFamily="34" charset="-128"/>
              </a:rPr>
              <a:t>アポイント</a:t>
            </a:r>
            <a:endParaRPr kumimoji="1" lang="ja-JP" altLang="en-US" sz="1050" b="1" dirty="0">
              <a:latin typeface="Meiryo" panose="020B0604030504040204" pitchFamily="34" charset="-128"/>
              <a:ea typeface="Meiryo" panose="020B0604030504040204" pitchFamily="34" charset="-128"/>
            </a:endParaRPr>
          </a:p>
        </p:txBody>
      </p:sp>
      <p:pic>
        <p:nvPicPr>
          <p:cNvPr id="6" name="図 5">
            <a:extLst>
              <a:ext uri="{FF2B5EF4-FFF2-40B4-BE49-F238E27FC236}">
                <a16:creationId xmlns:a16="http://schemas.microsoft.com/office/drawing/2014/main" id="{F0AEB911-1500-62E3-061E-4426A9C44B4F}"/>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9" name="テキスト ボックス 8">
            <a:extLst>
              <a:ext uri="{FF2B5EF4-FFF2-40B4-BE49-F238E27FC236}">
                <a16:creationId xmlns:a16="http://schemas.microsoft.com/office/drawing/2014/main" id="{C426CEA3-5D36-DC37-3222-5DA8B856355E}"/>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0" name="スライド番号プレースホルダー 6">
            <a:extLst>
              <a:ext uri="{FF2B5EF4-FFF2-40B4-BE49-F238E27FC236}">
                <a16:creationId xmlns:a16="http://schemas.microsoft.com/office/drawing/2014/main" id="{99724962-D3D8-B798-5513-90042EC8D8B9}"/>
              </a:ext>
            </a:extLst>
          </p:cNvPr>
          <p:cNvSpPr txBox="1">
            <a:spLocks/>
          </p:cNvSpPr>
          <p:nvPr/>
        </p:nvSpPr>
        <p:spPr>
          <a:xfrm>
            <a:off x="8837911" y="63939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400" smtClean="0">
                <a:solidFill>
                  <a:schemeClr val="tx1"/>
                </a:solidFill>
              </a:rPr>
              <a:pPr/>
              <a:t>35</a:t>
            </a:fld>
            <a:endParaRPr lang="en-US" altLang="ja-JP" sz="1400" dirty="0">
              <a:solidFill>
                <a:schemeClr val="tx1"/>
              </a:solidFill>
            </a:endParaRPr>
          </a:p>
        </p:txBody>
      </p:sp>
    </p:spTree>
    <p:extLst>
      <p:ext uri="{BB962C8B-B14F-4D97-AF65-F5344CB8AC3E}">
        <p14:creationId xmlns:p14="http://schemas.microsoft.com/office/powerpoint/2010/main" val="232276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6B536707-73FF-4899-C481-15EBA61642C5}"/>
            </a:ext>
          </a:extLst>
        </p:cNvPr>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D5EC4235-FD30-1E4A-078B-C126E5B0141B}"/>
              </a:ext>
            </a:extLst>
          </p:cNvPr>
          <p:cNvSpPr/>
          <p:nvPr/>
        </p:nvSpPr>
        <p:spPr>
          <a:xfrm>
            <a:off x="525000" y="5093903"/>
            <a:ext cx="8856000" cy="11831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6" name="タイトル 5">
            <a:extLst>
              <a:ext uri="{FF2B5EF4-FFF2-40B4-BE49-F238E27FC236}">
                <a16:creationId xmlns:a16="http://schemas.microsoft.com/office/drawing/2014/main" id="{9F7811C9-FB71-3B23-E485-58D92F1B51B0}"/>
              </a:ext>
            </a:extLst>
          </p:cNvPr>
          <p:cNvSpPr>
            <a:spLocks noGrp="1"/>
          </p:cNvSpPr>
          <p:nvPr>
            <p:ph type="title"/>
          </p:nvPr>
        </p:nvSpPr>
        <p:spPr>
          <a:xfrm>
            <a:off x="388949" y="337397"/>
            <a:ext cx="2188051" cy="427603"/>
          </a:xfrm>
          <a:solidFill>
            <a:schemeClr val="tx1">
              <a:lumMod val="85000"/>
              <a:lumOff val="15000"/>
            </a:schemeClr>
          </a:solidFill>
        </p:spPr>
        <p:txBody>
          <a:bodyPr anchor="ctr">
            <a:normAutofit/>
          </a:bodyPr>
          <a:lstStyle/>
          <a:p>
            <a:pPr algn="ctr"/>
            <a:r>
              <a:rPr lang="ja-JP" altLang="en-US" sz="1200">
                <a:solidFill>
                  <a:schemeClr val="bg1"/>
                </a:solidFill>
                <a:latin typeface="Hiragino Sans W7" panose="020B0400000000000000" pitchFamily="34" charset="-128"/>
                <a:ea typeface="Hiragino Sans W7" panose="020B0400000000000000" pitchFamily="34" charset="-128"/>
              </a:rPr>
              <a:t>営業管理システム</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pic>
        <p:nvPicPr>
          <p:cNvPr id="5" name="図 4" descr="コンピューターのスクリーンショット&#10;&#10;自動的に生成された説明">
            <a:extLst>
              <a:ext uri="{FF2B5EF4-FFF2-40B4-BE49-F238E27FC236}">
                <a16:creationId xmlns:a16="http://schemas.microsoft.com/office/drawing/2014/main" id="{8D75AA6F-9288-B444-D5CF-34BC2335AAE4}"/>
              </a:ext>
            </a:extLst>
          </p:cNvPr>
          <p:cNvPicPr>
            <a:picLocks noChangeAspect="1"/>
          </p:cNvPicPr>
          <p:nvPr/>
        </p:nvPicPr>
        <p:blipFill>
          <a:blip r:embed="rId3"/>
          <a:stretch>
            <a:fillRect/>
          </a:stretch>
        </p:blipFill>
        <p:spPr>
          <a:xfrm>
            <a:off x="2744603" y="2427362"/>
            <a:ext cx="4438835" cy="2486817"/>
          </a:xfrm>
          <a:prstGeom prst="rect">
            <a:avLst/>
          </a:prstGeom>
        </p:spPr>
      </p:pic>
      <p:sp>
        <p:nvSpPr>
          <p:cNvPr id="8" name="テキスト ボックス 7">
            <a:extLst>
              <a:ext uri="{FF2B5EF4-FFF2-40B4-BE49-F238E27FC236}">
                <a16:creationId xmlns:a16="http://schemas.microsoft.com/office/drawing/2014/main" id="{6CA9C426-5A8A-E75B-7BCF-CA912DF850A7}"/>
              </a:ext>
            </a:extLst>
          </p:cNvPr>
          <p:cNvSpPr txBox="1"/>
          <p:nvPr/>
        </p:nvSpPr>
        <p:spPr>
          <a:xfrm>
            <a:off x="1258463" y="5196040"/>
            <a:ext cx="3556596" cy="978917"/>
          </a:xfrm>
          <a:prstGeom prst="rect">
            <a:avLst/>
          </a:prstGeom>
          <a:noFill/>
        </p:spPr>
        <p:txBody>
          <a:bodyPr wrap="none" lIns="72000" tIns="36000" rIns="72000" bIns="0" rtlCol="0">
            <a:spAutoFit/>
          </a:bodyPr>
          <a:lstStyle/>
          <a:p>
            <a:pPr algn="l">
              <a:lnSpc>
                <a:spcPct val="150000"/>
              </a:lnSpc>
            </a:pPr>
            <a:r>
              <a:rPr kumimoji="1" lang="ja-JP" altLang="en-US" sz="1400">
                <a:latin typeface="+mj-ea"/>
                <a:ea typeface="+mj-ea"/>
                <a:cs typeface="メイリオ" panose="020B0604030504040204" pitchFamily="50" charset="-128"/>
              </a:rPr>
              <a:t>・見込管理機能（アラート機能）</a:t>
            </a:r>
            <a:endParaRPr kumimoji="1" lang="en-US" altLang="ja-JP" sz="1400" dirty="0">
              <a:latin typeface="+mj-ea"/>
              <a:ea typeface="+mj-ea"/>
              <a:cs typeface="メイリオ" panose="020B0604030504040204" pitchFamily="50" charset="-128"/>
            </a:endParaRPr>
          </a:p>
          <a:p>
            <a:pPr algn="l">
              <a:lnSpc>
                <a:spcPct val="150000"/>
              </a:lnSpc>
            </a:pPr>
            <a:r>
              <a:rPr kumimoji="1" lang="ja-JP" altLang="en-US" sz="1400">
                <a:latin typeface="+mj-ea"/>
                <a:ea typeface="+mj-ea"/>
                <a:cs typeface="メイリオ" panose="020B0604030504040204" pitchFamily="50" charset="-128"/>
              </a:rPr>
              <a:t>・リアルタイムでの音声モニタリング機能</a:t>
            </a:r>
            <a:endParaRPr kumimoji="1" lang="en-US" altLang="ja-JP" sz="1400" dirty="0">
              <a:latin typeface="+mj-ea"/>
              <a:ea typeface="+mj-ea"/>
              <a:cs typeface="メイリオ" panose="020B0604030504040204" pitchFamily="50" charset="-128"/>
            </a:endParaRPr>
          </a:p>
          <a:p>
            <a:pPr>
              <a:lnSpc>
                <a:spcPct val="150000"/>
              </a:lnSpc>
            </a:pPr>
            <a:r>
              <a:rPr kumimoji="1" lang="ja-JP" altLang="en-US" sz="1400">
                <a:latin typeface="+mj-ea"/>
                <a:ea typeface="+mj-ea"/>
                <a:cs typeface="メイリオ" panose="020B0604030504040204" pitchFamily="50" charset="-128"/>
              </a:rPr>
              <a:t>＊</a:t>
            </a:r>
            <a:r>
              <a:rPr kumimoji="1" lang="en-US" altLang="ja-JP" sz="1400" dirty="0">
                <a:latin typeface="+mj-ea"/>
                <a:ea typeface="+mj-ea"/>
                <a:cs typeface="メイリオ" panose="020B0604030504040204" pitchFamily="50" charset="-128"/>
              </a:rPr>
              <a:t>SV</a:t>
            </a:r>
            <a:r>
              <a:rPr kumimoji="1" lang="ja-JP" altLang="en-US" sz="1400">
                <a:latin typeface="+mj-ea"/>
                <a:ea typeface="+mj-ea"/>
                <a:cs typeface="メイリオ" panose="020B0604030504040204" pitchFamily="50" charset="-128"/>
              </a:rPr>
              <a:t>が常に音声データを監視</a:t>
            </a:r>
            <a:endParaRPr kumimoji="1" lang="en-US" altLang="ja-JP" sz="1400" dirty="0">
              <a:latin typeface="+mj-ea"/>
              <a:ea typeface="+mj-ea"/>
              <a:cs typeface="メイリオ" panose="020B0604030504040204" pitchFamily="50" charset="-128"/>
            </a:endParaRPr>
          </a:p>
        </p:txBody>
      </p:sp>
      <p:sp>
        <p:nvSpPr>
          <p:cNvPr id="9" name="テキスト ボックス 8">
            <a:extLst>
              <a:ext uri="{FF2B5EF4-FFF2-40B4-BE49-F238E27FC236}">
                <a16:creationId xmlns:a16="http://schemas.microsoft.com/office/drawing/2014/main" id="{BD968A43-0E11-1647-AEFD-5DD585E9C6C7}"/>
              </a:ext>
            </a:extLst>
          </p:cNvPr>
          <p:cNvSpPr txBox="1"/>
          <p:nvPr/>
        </p:nvSpPr>
        <p:spPr>
          <a:xfrm>
            <a:off x="5548521" y="5196040"/>
            <a:ext cx="2835245" cy="978917"/>
          </a:xfrm>
          <a:prstGeom prst="rect">
            <a:avLst/>
          </a:prstGeom>
          <a:noFill/>
        </p:spPr>
        <p:txBody>
          <a:bodyPr wrap="none" lIns="72000" tIns="36000" rIns="72000" bIns="0" rtlCol="0">
            <a:spAutoFit/>
          </a:bodyPr>
          <a:lstStyle/>
          <a:p>
            <a:pPr algn="l">
              <a:lnSpc>
                <a:spcPct val="150000"/>
              </a:lnSpc>
            </a:pPr>
            <a:r>
              <a:rPr kumimoji="1" lang="ja-JP" altLang="en-US" sz="1400">
                <a:latin typeface="+mj-ea"/>
                <a:ea typeface="+mj-ea"/>
                <a:cs typeface="メイリオ" panose="020B0604030504040204" pitchFamily="50" charset="-128"/>
              </a:rPr>
              <a:t>・</a:t>
            </a:r>
            <a:r>
              <a:rPr kumimoji="1" lang="en-US" altLang="ja-JP" sz="1400" dirty="0">
                <a:latin typeface="+mj-ea"/>
                <a:ea typeface="+mj-ea"/>
                <a:cs typeface="メイリオ" panose="020B0604030504040204" pitchFamily="50" charset="-128"/>
              </a:rPr>
              <a:t>CSV</a:t>
            </a:r>
            <a:r>
              <a:rPr kumimoji="1" lang="ja-JP" altLang="en-US" sz="1400">
                <a:latin typeface="+mj-ea"/>
                <a:ea typeface="+mj-ea"/>
                <a:cs typeface="メイリオ" panose="020B0604030504040204" pitchFamily="50" charset="-128"/>
              </a:rPr>
              <a:t>書出しでデータ分析が容易</a:t>
            </a:r>
            <a:endParaRPr kumimoji="1" lang="en-US" altLang="ja-JP" sz="1400" dirty="0">
              <a:latin typeface="+mj-ea"/>
              <a:ea typeface="+mj-ea"/>
              <a:cs typeface="メイリオ" panose="020B0604030504040204" pitchFamily="50" charset="-128"/>
            </a:endParaRPr>
          </a:p>
          <a:p>
            <a:pPr algn="l">
              <a:lnSpc>
                <a:spcPct val="150000"/>
              </a:lnSpc>
            </a:pPr>
            <a:r>
              <a:rPr kumimoji="1" lang="ja-JP" altLang="en-US" sz="1400">
                <a:latin typeface="+mj-ea"/>
                <a:ea typeface="+mj-ea"/>
                <a:cs typeface="メイリオ" panose="020B0604030504040204" pitchFamily="50" charset="-128"/>
              </a:rPr>
              <a:t>・音声保存機能</a:t>
            </a:r>
            <a:endParaRPr kumimoji="1" lang="en-US" altLang="ja-JP" sz="1400" dirty="0">
              <a:latin typeface="+mj-ea"/>
              <a:ea typeface="+mj-ea"/>
              <a:cs typeface="メイリオ" panose="020B0604030504040204" pitchFamily="50" charset="-128"/>
            </a:endParaRPr>
          </a:p>
          <a:p>
            <a:pPr algn="l">
              <a:lnSpc>
                <a:spcPct val="150000"/>
              </a:lnSpc>
            </a:pPr>
            <a:r>
              <a:rPr kumimoji="1" lang="ja-JP" altLang="en-US" sz="1400">
                <a:latin typeface="+mj-ea"/>
                <a:ea typeface="+mj-ea"/>
                <a:cs typeface="メイリオ" panose="020B0604030504040204" pitchFamily="50" charset="-128"/>
              </a:rPr>
              <a:t>・架電効率大幅</a:t>
            </a:r>
            <a:r>
              <a:rPr kumimoji="1" lang="en-US" altLang="ja-JP" sz="1400" dirty="0">
                <a:latin typeface="+mj-ea"/>
                <a:ea typeface="+mj-ea"/>
                <a:cs typeface="メイリオ" panose="020B0604030504040204" pitchFamily="50" charset="-128"/>
              </a:rPr>
              <a:t>UP</a:t>
            </a:r>
          </a:p>
        </p:txBody>
      </p:sp>
      <p:sp>
        <p:nvSpPr>
          <p:cNvPr id="3" name="テキスト ボックス 2">
            <a:extLst>
              <a:ext uri="{FF2B5EF4-FFF2-40B4-BE49-F238E27FC236}">
                <a16:creationId xmlns:a16="http://schemas.microsoft.com/office/drawing/2014/main" id="{2A543F63-E1C1-1A25-983D-BFE60387A9B9}"/>
              </a:ext>
            </a:extLst>
          </p:cNvPr>
          <p:cNvSpPr txBox="1"/>
          <p:nvPr/>
        </p:nvSpPr>
        <p:spPr>
          <a:xfrm>
            <a:off x="789569" y="865679"/>
            <a:ext cx="8915431" cy="705766"/>
          </a:xfrm>
          <a:prstGeom prst="rect">
            <a:avLst/>
          </a:prstGeom>
          <a:noFill/>
        </p:spPr>
        <p:txBody>
          <a:bodyPr wrap="square" lIns="72000" tIns="36000" rIns="72000" bIns="0" rtlCol="0">
            <a:spAutoFit/>
          </a:bodyPr>
          <a:lstStyle/>
          <a:p>
            <a:pPr>
              <a:lnSpc>
                <a:spcPct val="150000"/>
              </a:lnSpc>
            </a:pPr>
            <a:r>
              <a:rPr lang="ja-JP" altLang="en-US" sz="1800" b="1" i="0">
                <a:solidFill>
                  <a:srgbClr val="29261B"/>
                </a:solidFill>
                <a:effectLst/>
                <a:latin typeface="Meiryo" panose="020B0604030504040204" pitchFamily="34" charset="-128"/>
                <a:ea typeface="Meiryo" panose="020B0604030504040204" pitchFamily="34" charset="-128"/>
              </a:rPr>
              <a:t>システムで効率的に管理とアプローチを最適化し、成果を最大化</a:t>
            </a:r>
            <a:endParaRPr lang="en-US" altLang="ja-JP" sz="1800" b="1" dirty="0">
              <a:latin typeface="Meiryo" panose="020B0604030504040204" pitchFamily="34" charset="-128"/>
              <a:ea typeface="Meiryo" panose="020B0604030504040204" pitchFamily="34" charset="-128"/>
              <a:cs typeface="HiraKakuPro-W3"/>
              <a:sym typeface="HiraKakuPro-W3"/>
            </a:endParaRPr>
          </a:p>
          <a:p>
            <a:pPr>
              <a:lnSpc>
                <a:spcPct val="150000"/>
              </a:lnSpc>
            </a:pPr>
            <a:r>
              <a:rPr lang="ja-JP" altLang="en-US" sz="1200">
                <a:solidFill>
                  <a:srgbClr val="1E9AFF"/>
                </a:solidFill>
                <a:latin typeface="Meiryo" panose="020B0604030504040204" pitchFamily="34" charset="-128"/>
                <a:ea typeface="Meiryo" panose="020B0604030504040204" pitchFamily="34" charset="-128"/>
                <a:cs typeface="HiraKakuPro-W3"/>
                <a:sym typeface="HiraKakuPro-W3"/>
              </a:rPr>
              <a:t>最適なタイミングで課題解決に向けた訴求力の高い価値提案を行います。</a:t>
            </a:r>
            <a:endParaRPr lang="en-US" altLang="ja-JP" sz="2000" dirty="0">
              <a:solidFill>
                <a:srgbClr val="1E9AFF"/>
              </a:solidFill>
              <a:latin typeface="Meiryo" panose="020B0604030504040204" pitchFamily="34" charset="-128"/>
              <a:ea typeface="Meiryo" panose="020B0604030504040204" pitchFamily="34" charset="-128"/>
              <a:cs typeface="HiraKakuPro-W3"/>
              <a:sym typeface="HiraKakuPro-W3"/>
            </a:endParaRPr>
          </a:p>
        </p:txBody>
      </p:sp>
      <p:sp>
        <p:nvSpPr>
          <p:cNvPr id="4" name="ホームベース 3">
            <a:extLst>
              <a:ext uri="{FF2B5EF4-FFF2-40B4-BE49-F238E27FC236}">
                <a16:creationId xmlns:a16="http://schemas.microsoft.com/office/drawing/2014/main" id="{1626F2A3-1E96-12BA-79BD-E7BEF1F5F3AB}"/>
              </a:ext>
            </a:extLst>
          </p:cNvPr>
          <p:cNvSpPr/>
          <p:nvPr/>
        </p:nvSpPr>
        <p:spPr>
          <a:xfrm>
            <a:off x="787540" y="1769112"/>
            <a:ext cx="8352963" cy="499763"/>
          </a:xfrm>
          <a:prstGeom prst="homePlate">
            <a:avLst>
              <a:gd name="adj" fmla="val 28472"/>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chemeClr val="tx1"/>
                </a:solidFill>
                <a:latin typeface="Meiryo" panose="020B0604030504040204" pitchFamily="34" charset="-128"/>
                <a:ea typeface="Meiryo" panose="020B0604030504040204" pitchFamily="34" charset="-128"/>
              </a:rPr>
              <a:t>ICT</a:t>
            </a:r>
            <a:r>
              <a:rPr kumimoji="1" lang="ja-JP" altLang="en-US" sz="1000">
                <a:solidFill>
                  <a:schemeClr val="tx1"/>
                </a:solidFill>
                <a:latin typeface="Meiryo" panose="020B0604030504040204" pitchFamily="34" charset="-128"/>
                <a:ea typeface="Meiryo" panose="020B0604030504040204" pitchFamily="34" charset="-128"/>
              </a:rPr>
              <a:t>コールシステムで顧客情報</a:t>
            </a:r>
            <a:r>
              <a:rPr kumimoji="1" lang="en-US" altLang="ja-JP" sz="1000" dirty="0">
                <a:solidFill>
                  <a:schemeClr val="tx1"/>
                </a:solidFill>
                <a:latin typeface="Meiryo" panose="020B0604030504040204" pitchFamily="34" charset="-128"/>
                <a:ea typeface="Meiryo" panose="020B0604030504040204" pitchFamily="34" charset="-128"/>
              </a:rPr>
              <a:t> / </a:t>
            </a:r>
            <a:r>
              <a:rPr kumimoji="1" lang="ja-JP" altLang="en-US" sz="1000">
                <a:solidFill>
                  <a:schemeClr val="tx1"/>
                </a:solidFill>
                <a:latin typeface="Meiryo" panose="020B0604030504040204" pitchFamily="34" charset="-128"/>
                <a:ea typeface="Meiryo" panose="020B0604030504040204" pitchFamily="34" charset="-128"/>
              </a:rPr>
              <a:t>スケジュール管理（ネクストアクション日の設定）</a:t>
            </a:r>
            <a:r>
              <a:rPr kumimoji="1" lang="en-US" altLang="ja-JP" sz="1000" dirty="0">
                <a:solidFill>
                  <a:schemeClr val="tx1"/>
                </a:solidFill>
                <a:latin typeface="Meiryo" panose="020B0604030504040204" pitchFamily="34" charset="-128"/>
                <a:ea typeface="Meiryo" panose="020B0604030504040204" pitchFamily="34" charset="-128"/>
              </a:rPr>
              <a:t> / </a:t>
            </a:r>
            <a:r>
              <a:rPr kumimoji="1" lang="ja-JP" altLang="en-US" sz="1000">
                <a:solidFill>
                  <a:schemeClr val="tx1"/>
                </a:solidFill>
                <a:latin typeface="Meiryo" panose="020B0604030504040204" pitchFamily="34" charset="-128"/>
                <a:ea typeface="Meiryo" panose="020B0604030504040204" pitchFamily="34" charset="-128"/>
              </a:rPr>
              <a:t>見込顧客の追客管理</a:t>
            </a:r>
            <a:endParaRPr kumimoji="1" lang="en-US" altLang="ja-JP" sz="1000" dirty="0">
              <a:solidFill>
                <a:schemeClr val="tx1"/>
              </a:solidFill>
              <a:latin typeface="Meiryo" panose="020B0604030504040204" pitchFamily="34" charset="-128"/>
              <a:ea typeface="Meiryo" panose="020B0604030504040204" pitchFamily="34" charset="-128"/>
            </a:endParaRPr>
          </a:p>
        </p:txBody>
      </p:sp>
      <p:pic>
        <p:nvPicPr>
          <p:cNvPr id="7" name="図 6">
            <a:extLst>
              <a:ext uri="{FF2B5EF4-FFF2-40B4-BE49-F238E27FC236}">
                <a16:creationId xmlns:a16="http://schemas.microsoft.com/office/drawing/2014/main" id="{68F3DAFF-1D8F-39F2-2872-AB840600E4DB}"/>
              </a:ext>
            </a:extLst>
          </p:cNvPr>
          <p:cNvPicPr>
            <a:picLocks noChangeAspect="1"/>
          </p:cNvPicPr>
          <p:nvPr/>
        </p:nvPicPr>
        <p:blipFill rotWithShape="1">
          <a:blip r:embed="rId4"/>
          <a:srcRect l="1302"/>
          <a:stretch/>
        </p:blipFill>
        <p:spPr>
          <a:xfrm>
            <a:off x="0" y="6576541"/>
            <a:ext cx="9906000" cy="290432"/>
          </a:xfrm>
          <a:prstGeom prst="rect">
            <a:avLst/>
          </a:prstGeom>
        </p:spPr>
      </p:pic>
      <p:sp>
        <p:nvSpPr>
          <p:cNvPr id="11" name="テキスト ボックス 10">
            <a:extLst>
              <a:ext uri="{FF2B5EF4-FFF2-40B4-BE49-F238E27FC236}">
                <a16:creationId xmlns:a16="http://schemas.microsoft.com/office/drawing/2014/main" id="{40727C30-879B-64F2-B90D-78C2D4F2EDC8}"/>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2" name="スライド番号プレースホルダー 6">
            <a:extLst>
              <a:ext uri="{FF2B5EF4-FFF2-40B4-BE49-F238E27FC236}">
                <a16:creationId xmlns:a16="http://schemas.microsoft.com/office/drawing/2014/main" id="{AA723954-0835-5648-026B-0764B3ED70D9}"/>
              </a:ext>
            </a:extLst>
          </p:cNvPr>
          <p:cNvSpPr txBox="1">
            <a:spLocks/>
          </p:cNvSpPr>
          <p:nvPr/>
        </p:nvSpPr>
        <p:spPr>
          <a:xfrm>
            <a:off x="8837911" y="63939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fld id="{274D4693-4A46-46E5-B2F2-4022A49F1990}" type="slidenum">
              <a:rPr lang="en-US" altLang="ja-JP" sz="1600" smtClean="0">
                <a:solidFill>
                  <a:schemeClr val="tx1"/>
                </a:solidFill>
              </a:rPr>
              <a:pPr/>
              <a:t>36</a:t>
            </a:fld>
            <a:endParaRPr lang="en-US" altLang="ja-JP" sz="1600" dirty="0">
              <a:solidFill>
                <a:schemeClr val="tx1"/>
              </a:solidFill>
            </a:endParaRPr>
          </a:p>
        </p:txBody>
      </p:sp>
    </p:spTree>
    <p:extLst>
      <p:ext uri="{BB962C8B-B14F-4D97-AF65-F5344CB8AC3E}">
        <p14:creationId xmlns:p14="http://schemas.microsoft.com/office/powerpoint/2010/main" val="1812809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5">
            <a:extLst>
              <a:ext uri="{FF2B5EF4-FFF2-40B4-BE49-F238E27FC236}">
                <a16:creationId xmlns:a16="http://schemas.microsoft.com/office/drawing/2014/main" id="{002A0787-9223-F50B-9F2E-B1E67CAB898F}"/>
              </a:ext>
            </a:extLst>
          </p:cNvPr>
          <p:cNvSpPr>
            <a:spLocks noGrp="1"/>
          </p:cNvSpPr>
          <p:nvPr>
            <p:ph type="title"/>
          </p:nvPr>
        </p:nvSpPr>
        <p:spPr>
          <a:xfrm>
            <a:off x="601261" y="549000"/>
            <a:ext cx="2699208" cy="446311"/>
          </a:xfrm>
          <a:solidFill>
            <a:schemeClr val="tx1">
              <a:lumMod val="85000"/>
              <a:lumOff val="15000"/>
            </a:schemeClr>
          </a:solidFill>
        </p:spPr>
        <p:txBody>
          <a:bodyPr anchor="ctr">
            <a:normAutofit/>
          </a:bodyPr>
          <a:lstStyle/>
          <a:p>
            <a:pPr marL="0" lvl="0" indent="0" algn="ctr" rtl="0">
              <a:spcBef>
                <a:spcPts val="0"/>
              </a:spcBef>
              <a:spcAft>
                <a:spcPts val="0"/>
              </a:spcAft>
            </a:pPr>
            <a:r>
              <a:rPr lang="ja-JP" altLang="en-US" sz="1200">
                <a:solidFill>
                  <a:schemeClr val="lt1"/>
                </a:solidFill>
                <a:latin typeface="Hiragino Sans W7" panose="020B0400000000000000" pitchFamily="34" charset="-128"/>
                <a:ea typeface="Hiragino Sans W7" panose="020B0400000000000000" pitchFamily="34" charset="-128"/>
              </a:rPr>
              <a:t>報告事項</a:t>
            </a:r>
            <a:endParaRPr lang="ja-JP" altLang="en-US" sz="1200" dirty="0">
              <a:solidFill>
                <a:schemeClr val="bg1"/>
              </a:solidFill>
              <a:latin typeface="Hiragino Sans W7" panose="020B0400000000000000" pitchFamily="34" charset="-128"/>
              <a:ea typeface="Hiragino Sans W7" panose="020B0400000000000000" pitchFamily="34" charset="-128"/>
            </a:endParaRPr>
          </a:p>
        </p:txBody>
      </p:sp>
      <p:sp>
        <p:nvSpPr>
          <p:cNvPr id="7" name="テキスト ボックス 6">
            <a:extLst>
              <a:ext uri="{FF2B5EF4-FFF2-40B4-BE49-F238E27FC236}">
                <a16:creationId xmlns:a16="http://schemas.microsoft.com/office/drawing/2014/main" id="{FD6B6589-FD87-1A27-9222-CE3A49CBAB98}"/>
              </a:ext>
            </a:extLst>
          </p:cNvPr>
          <p:cNvSpPr txBox="1"/>
          <p:nvPr/>
        </p:nvSpPr>
        <p:spPr>
          <a:xfrm>
            <a:off x="602826" y="1394887"/>
            <a:ext cx="8700347" cy="4068225"/>
          </a:xfrm>
          <a:prstGeom prst="rect">
            <a:avLst/>
          </a:prstGeom>
          <a:noFill/>
        </p:spPr>
        <p:txBody>
          <a:bodyPr wrap="square" lIns="72000" tIns="36000" rIns="72000" bIns="0" rtlCol="0">
            <a:spAutoFit/>
          </a:bodyPr>
          <a:lstStyle/>
          <a:p>
            <a:pPr marL="0" lvl="0" indent="0" algn="l" rtl="0">
              <a:lnSpc>
                <a:spcPct val="150000"/>
              </a:lnSpc>
              <a:spcBef>
                <a:spcPts val="0"/>
              </a:spcBef>
              <a:spcAft>
                <a:spcPts val="0"/>
              </a:spcAft>
              <a:buNone/>
            </a:pPr>
            <a:r>
              <a:rPr lang="ja-JP" altLang="en-US" sz="2000" b="1">
                <a:latin typeface="Meiryo" panose="020B0604030504040204" pitchFamily="34" charset="-128"/>
                <a:ea typeface="Meiryo" panose="020B0604030504040204" pitchFamily="34" charset="-128"/>
              </a:rPr>
              <a:t>日々の営業進捗と達成状況など日次、週次でご報告いたします。</a:t>
            </a:r>
            <a:endParaRPr lang="en-US" altLang="ja-JP" sz="2000" b="1"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endParaRPr lang="en-US" altLang="ja-JP" sz="1400" b="1"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ja-JP" altLang="en-US" sz="1400" b="1">
                <a:solidFill>
                  <a:srgbClr val="1E9AFF"/>
                </a:solidFill>
                <a:latin typeface="Meiryo" panose="020B0604030504040204" pitchFamily="34" charset="-128"/>
                <a:ea typeface="Meiryo" panose="020B0604030504040204" pitchFamily="34" charset="-128"/>
              </a:rPr>
              <a:t>・日次の稼働報告（コール数、アポイント数、アポ率、担当者接触率、商談議事録など）</a:t>
            </a:r>
            <a:endParaRPr lang="en-US" altLang="ja-JP" sz="1400" b="1" dirty="0">
              <a:solidFill>
                <a:srgbClr val="1E9AFF"/>
              </a:solidFill>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ja-JP" altLang="en-US" sz="1400">
                <a:latin typeface="Meiryo" panose="020B0604030504040204" pitchFamily="34" charset="-128"/>
                <a:ea typeface="Meiryo" panose="020B0604030504040204" pitchFamily="34" charset="-128"/>
              </a:rPr>
              <a:t>　リアルタイムでいつでも確認することができます。</a:t>
            </a: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ja-JP" altLang="en-US" sz="1400" b="1">
                <a:solidFill>
                  <a:srgbClr val="1E9AFF"/>
                </a:solidFill>
                <a:latin typeface="Meiryo" panose="020B0604030504040204" pitchFamily="34" charset="-128"/>
                <a:ea typeface="Meiryo" panose="020B0604030504040204" pitchFamily="34" charset="-128"/>
              </a:rPr>
              <a:t>・定例ミーティング</a:t>
            </a:r>
            <a:r>
              <a:rPr lang="en-US" altLang="ja-JP" sz="1400" b="1" dirty="0">
                <a:solidFill>
                  <a:srgbClr val="1E9AFF"/>
                </a:solidFill>
                <a:latin typeface="Meiryo" panose="020B0604030504040204" pitchFamily="34" charset="-128"/>
                <a:ea typeface="Meiryo" panose="020B0604030504040204" pitchFamily="34" charset="-128"/>
              </a:rPr>
              <a:t> 4</a:t>
            </a:r>
            <a:r>
              <a:rPr lang="ja-JP" altLang="en-US" sz="1400" b="1">
                <a:solidFill>
                  <a:srgbClr val="1E9AFF"/>
                </a:solidFill>
                <a:latin typeface="Meiryo" panose="020B0604030504040204" pitchFamily="34" charset="-128"/>
                <a:ea typeface="Meiryo" panose="020B0604030504040204" pitchFamily="34" charset="-128"/>
              </a:rPr>
              <a:t>回</a:t>
            </a:r>
            <a:r>
              <a:rPr lang="en-US" altLang="ja-JP" sz="1400" b="1" dirty="0">
                <a:solidFill>
                  <a:srgbClr val="1E9AFF"/>
                </a:solidFill>
                <a:latin typeface="Meiryo" panose="020B0604030504040204" pitchFamily="34" charset="-128"/>
                <a:ea typeface="Meiryo" panose="020B0604030504040204" pitchFamily="34" charset="-128"/>
              </a:rPr>
              <a:t>/</a:t>
            </a:r>
            <a:r>
              <a:rPr lang="ja-JP" altLang="en-US" sz="1400" b="1">
                <a:solidFill>
                  <a:srgbClr val="1E9AFF"/>
                </a:solidFill>
                <a:latin typeface="Meiryo" panose="020B0604030504040204" pitchFamily="34" charset="-128"/>
                <a:ea typeface="Meiryo" panose="020B0604030504040204" pitchFamily="34" charset="-128"/>
              </a:rPr>
              <a:t>月</a:t>
            </a:r>
            <a:endParaRPr lang="en-US" altLang="ja-JP" sz="1400" b="1" dirty="0">
              <a:solidFill>
                <a:srgbClr val="1E9AFF"/>
              </a:solidFill>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ja-JP" altLang="en-US" sz="1400" b="1">
                <a:solidFill>
                  <a:srgbClr val="1E9AFF"/>
                </a:solidFill>
                <a:latin typeface="Meiryo" panose="020B0604030504040204" pitchFamily="34" charset="-128"/>
                <a:ea typeface="Meiryo" panose="020B0604030504040204" pitchFamily="34" charset="-128"/>
              </a:rPr>
              <a:t>・その他</a:t>
            </a:r>
            <a:endParaRPr lang="en-US" altLang="ja-JP" sz="1400" b="1" dirty="0">
              <a:solidFill>
                <a:srgbClr val="1E9AFF"/>
              </a:solidFill>
              <a:latin typeface="Meiryo" panose="020B0604030504040204" pitchFamily="34" charset="-128"/>
              <a:ea typeface="Meiryo" panose="020B0604030504040204" pitchFamily="34" charset="-128"/>
            </a:endParaRPr>
          </a:p>
          <a:p>
            <a:pPr>
              <a:lnSpc>
                <a:spcPct val="150000"/>
              </a:lnSpc>
            </a:pPr>
            <a:r>
              <a:rPr lang="ja-JP" altLang="en-US" sz="1400">
                <a:latin typeface="Meiryo" panose="020B0604030504040204" pitchFamily="34" charset="-128"/>
                <a:ea typeface="Meiryo" panose="020B0604030504040204" pitchFamily="34" charset="-128"/>
              </a:rPr>
              <a:t>　コール結果は全て録音していますので、必要に応じてテレアポ音声ログの共有させていただきます。</a:t>
            </a: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en-US" altLang="ja-JP" sz="1400" dirty="0">
                <a:latin typeface="Meiryo" panose="020B0604030504040204" pitchFamily="34" charset="-128"/>
                <a:ea typeface="Meiryo" panose="020B0604030504040204" pitchFamily="34" charset="-128"/>
              </a:rPr>
              <a:t>   </a:t>
            </a:r>
            <a:r>
              <a:rPr lang="ja-JP" altLang="en-US" sz="1400">
                <a:latin typeface="Meiryo" panose="020B0604030504040204" pitchFamily="34" charset="-128"/>
                <a:ea typeface="Meiryo" panose="020B0604030504040204" pitchFamily="34" charset="-128"/>
              </a:rPr>
              <a:t>トークスクリプトの内容は開示可能。</a:t>
            </a: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endParaRPr lang="en-US" altLang="ja-JP" sz="1400" dirty="0">
              <a:latin typeface="Meiryo" panose="020B0604030504040204" pitchFamily="34" charset="-128"/>
              <a:ea typeface="Meiryo" panose="020B0604030504040204" pitchFamily="34" charset="-128"/>
            </a:endParaRPr>
          </a:p>
          <a:p>
            <a:pPr marL="0" lvl="0" indent="0" algn="l" rtl="0">
              <a:lnSpc>
                <a:spcPct val="150000"/>
              </a:lnSpc>
              <a:spcBef>
                <a:spcPts val="0"/>
              </a:spcBef>
              <a:spcAft>
                <a:spcPts val="0"/>
              </a:spcAft>
              <a:buNone/>
            </a:pPr>
            <a:r>
              <a:rPr lang="en-US" altLang="ja-JP" sz="1600" dirty="0">
                <a:latin typeface="Meiryo" panose="020B0604030504040204" pitchFamily="34" charset="-128"/>
                <a:ea typeface="Meiryo" panose="020B0604030504040204" pitchFamily="34" charset="-128"/>
              </a:rPr>
              <a:t>  </a:t>
            </a:r>
            <a:r>
              <a:rPr lang="ja-JP" altLang="en-US" sz="1600">
                <a:highlight>
                  <a:srgbClr val="FFFF00"/>
                </a:highlight>
                <a:latin typeface="Meiryo" panose="020B0604030504040204" pitchFamily="34" charset="-128"/>
                <a:ea typeface="Meiryo" panose="020B0604030504040204" pitchFamily="34" charset="-128"/>
              </a:rPr>
              <a:t>→　</a:t>
            </a:r>
            <a:r>
              <a:rPr lang="ja-JP" altLang="en-US" sz="1600" b="1">
                <a:solidFill>
                  <a:srgbClr val="1E9AFF"/>
                </a:solidFill>
                <a:highlight>
                  <a:srgbClr val="FFFF00"/>
                </a:highlight>
                <a:latin typeface="Meiryo" panose="020B0604030504040204" pitchFamily="34" charset="-128"/>
                <a:ea typeface="Meiryo" panose="020B0604030504040204" pitchFamily="34" charset="-128"/>
              </a:rPr>
              <a:t>営業内容がしっかりと可視化されるように、透明性の高い営業を行なってまいります。</a:t>
            </a:r>
            <a:endParaRPr lang="en-US" altLang="ja-JP" sz="1600" b="1" dirty="0">
              <a:solidFill>
                <a:srgbClr val="1E9AFF"/>
              </a:solidFill>
              <a:highlight>
                <a:srgbClr val="FFFF00"/>
              </a:highlight>
              <a:latin typeface="Meiryo" panose="020B0604030504040204" pitchFamily="34" charset="-128"/>
              <a:ea typeface="Meiryo" panose="020B0604030504040204" pitchFamily="34" charset="-128"/>
            </a:endParaRPr>
          </a:p>
        </p:txBody>
      </p:sp>
      <p:pic>
        <p:nvPicPr>
          <p:cNvPr id="3" name="図 2">
            <a:extLst>
              <a:ext uri="{FF2B5EF4-FFF2-40B4-BE49-F238E27FC236}">
                <a16:creationId xmlns:a16="http://schemas.microsoft.com/office/drawing/2014/main" id="{31CE2CE7-71B4-4257-57E9-9BD34E648871}"/>
              </a:ext>
            </a:extLst>
          </p:cNvPr>
          <p:cNvPicPr>
            <a:picLocks noChangeAspect="1"/>
          </p:cNvPicPr>
          <p:nvPr/>
        </p:nvPicPr>
        <p:blipFill rotWithShape="1">
          <a:blip r:embed="rId2"/>
          <a:srcRect l="1302"/>
          <a:stretch/>
        </p:blipFill>
        <p:spPr>
          <a:xfrm>
            <a:off x="0" y="6576541"/>
            <a:ext cx="9906000" cy="290432"/>
          </a:xfrm>
          <a:prstGeom prst="rect">
            <a:avLst/>
          </a:prstGeom>
        </p:spPr>
      </p:pic>
      <p:sp>
        <p:nvSpPr>
          <p:cNvPr id="2" name="スライド番号プレースホルダー 1">
            <a:extLst>
              <a:ext uri="{FF2B5EF4-FFF2-40B4-BE49-F238E27FC236}">
                <a16:creationId xmlns:a16="http://schemas.microsoft.com/office/drawing/2014/main" id="{044D6352-80AB-176F-8F78-E5AC8D232C7F}"/>
              </a:ext>
            </a:extLst>
          </p:cNvPr>
          <p:cNvSpPr>
            <a:spLocks noGrp="1"/>
          </p:cNvSpPr>
          <p:nvPr>
            <p:ph type="sldNum" sz="quarter" idx="11"/>
          </p:nvPr>
        </p:nvSpPr>
        <p:spPr/>
        <p:txBody>
          <a:bodyPr/>
          <a:lstStyle/>
          <a:p>
            <a:fld id="{274D4693-4A46-46E5-B2F2-4022A49F1990}" type="slidenum">
              <a:rPr lang="en-US" altLang="ja-JP" smtClean="0"/>
              <a:pPr/>
              <a:t>37</a:t>
            </a:fld>
            <a:endParaRPr lang="en-US" altLang="ja-JP" dirty="0"/>
          </a:p>
        </p:txBody>
      </p:sp>
      <p:sp>
        <p:nvSpPr>
          <p:cNvPr id="4" name="テキスト ボックス 3">
            <a:extLst>
              <a:ext uri="{FF2B5EF4-FFF2-40B4-BE49-F238E27FC236}">
                <a16:creationId xmlns:a16="http://schemas.microsoft.com/office/drawing/2014/main" id="{5053DF69-74AF-6706-F516-7AEC3DBAEB4C}"/>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016820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6FF5F29-077F-8E8B-C2F4-7AE470B6BD4A}"/>
              </a:ext>
            </a:extLst>
          </p:cNvPr>
          <p:cNvSpPr/>
          <p:nvPr/>
        </p:nvSpPr>
        <p:spPr>
          <a:xfrm>
            <a:off x="3081000" y="2939226"/>
            <a:ext cx="3744000" cy="979548"/>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b="1">
                <a:solidFill>
                  <a:schemeClr val="bg1"/>
                </a:solidFill>
                <a:latin typeface="Meiryo" panose="020B0604030504040204" pitchFamily="34" charset="-128"/>
                <a:ea typeface="Meiryo" panose="020B0604030504040204" pitchFamily="34" charset="-128"/>
              </a:rPr>
              <a:t>費用プラン</a:t>
            </a:r>
            <a:endParaRPr lang="en-US" altLang="ja-JP" sz="1800" b="1" dirty="0">
              <a:solidFill>
                <a:schemeClr val="bg1"/>
              </a:solidFill>
              <a:latin typeface="Meiryo" panose="020B0604030504040204" pitchFamily="34" charset="-128"/>
              <a:ea typeface="Meiryo" panose="020B0604030504040204" pitchFamily="34" charset="-128"/>
            </a:endParaRPr>
          </a:p>
        </p:txBody>
      </p:sp>
      <p:sp>
        <p:nvSpPr>
          <p:cNvPr id="8" name="アーチ 7">
            <a:extLst>
              <a:ext uri="{FF2B5EF4-FFF2-40B4-BE49-F238E27FC236}">
                <a16:creationId xmlns:a16="http://schemas.microsoft.com/office/drawing/2014/main" id="{019AB7CC-4BE9-67F5-B01A-B065ADD60167}"/>
              </a:ext>
            </a:extLst>
          </p:cNvPr>
          <p:cNvSpPr/>
          <p:nvPr/>
        </p:nvSpPr>
        <p:spPr>
          <a:xfrm rot="16200000">
            <a:off x="7987500" y="1706720"/>
            <a:ext cx="3960000" cy="3981000"/>
          </a:xfrm>
          <a:prstGeom prst="blockArc">
            <a:avLst>
              <a:gd name="adj1" fmla="val 10800000"/>
              <a:gd name="adj2" fmla="val 21501342"/>
              <a:gd name="adj3" fmla="val 1826"/>
            </a:avLst>
          </a:prstGeom>
          <a:gradFill flip="none" rotWithShape="1">
            <a:gsLst>
              <a:gs pos="0">
                <a:schemeClr val="accent3">
                  <a:lumMod val="67000"/>
                </a:schemeClr>
              </a:gs>
              <a:gs pos="32000">
                <a:schemeClr val="accent3">
                  <a:lumMod val="97000"/>
                  <a:lumOff val="3000"/>
                </a:schemeClr>
              </a:gs>
              <a:gs pos="100000">
                <a:schemeClr val="accent3">
                  <a:lumMod val="60000"/>
                  <a:lumOff val="40000"/>
                </a:schemeClr>
              </a:gs>
            </a:gsLst>
            <a:lin ang="162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710EE6CB-65DC-5A09-948D-A2CFE82171CD}"/>
              </a:ext>
            </a:extLst>
          </p:cNvPr>
          <p:cNvSpPr txBox="1"/>
          <p:nvPr/>
        </p:nvSpPr>
        <p:spPr>
          <a:xfrm>
            <a:off x="8586155" y="3574155"/>
            <a:ext cx="1225830" cy="251795"/>
          </a:xfrm>
          <a:prstGeom prst="rect">
            <a:avLst/>
          </a:prstGeom>
          <a:noFill/>
        </p:spPr>
        <p:txBody>
          <a:bodyPr wrap="none" lIns="72000" tIns="36000" rIns="72000" bIns="0" rtlCol="0">
            <a:spAutoFit/>
          </a:bodyPr>
          <a:lstStyle/>
          <a:p>
            <a:pPr algn="l"/>
            <a:r>
              <a:rPr kumimoji="1" lang="en-US" altLang="ja-JP" sz="1400" b="1" dirty="0">
                <a:solidFill>
                  <a:schemeClr val="tx2"/>
                </a:solidFill>
                <a:latin typeface="Meiryo" panose="020B0604030504040204" pitchFamily="34" charset="-128"/>
                <a:ea typeface="Meiryo" panose="020B0604030504040204" pitchFamily="34" charset="-128"/>
                <a:cs typeface="メイリオ" panose="020B0604030504040204" pitchFamily="50" charset="-128"/>
              </a:rPr>
              <a:t>Three good</a:t>
            </a:r>
            <a:endParaRPr kumimoji="1" lang="ja-JP" altLang="en-US" sz="1400" b="1" dirty="0">
              <a:solidFill>
                <a:schemeClr val="tx2"/>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2" name="図 1">
            <a:extLst>
              <a:ext uri="{FF2B5EF4-FFF2-40B4-BE49-F238E27FC236}">
                <a16:creationId xmlns:a16="http://schemas.microsoft.com/office/drawing/2014/main" id="{0644112F-C988-DA24-178E-FDC87BEF94CE}"/>
              </a:ext>
            </a:extLst>
          </p:cNvPr>
          <p:cNvPicPr>
            <a:picLocks noChangeAspect="1"/>
          </p:cNvPicPr>
          <p:nvPr/>
        </p:nvPicPr>
        <p:blipFill rotWithShape="1">
          <a:blip r:embed="rId2"/>
          <a:srcRect l="1302"/>
          <a:stretch/>
        </p:blipFill>
        <p:spPr>
          <a:xfrm>
            <a:off x="0" y="6576541"/>
            <a:ext cx="9906000" cy="290432"/>
          </a:xfrm>
          <a:prstGeom prst="rect">
            <a:avLst/>
          </a:prstGeom>
        </p:spPr>
      </p:pic>
      <p:sp>
        <p:nvSpPr>
          <p:cNvPr id="4" name="スライド番号プレースホルダー 3">
            <a:extLst>
              <a:ext uri="{FF2B5EF4-FFF2-40B4-BE49-F238E27FC236}">
                <a16:creationId xmlns:a16="http://schemas.microsoft.com/office/drawing/2014/main" id="{73E849CD-3D8F-5047-59E3-6A58CD47616E}"/>
              </a:ext>
            </a:extLst>
          </p:cNvPr>
          <p:cNvSpPr>
            <a:spLocks noGrp="1"/>
          </p:cNvSpPr>
          <p:nvPr>
            <p:ph type="sldNum" sz="quarter" idx="11"/>
          </p:nvPr>
        </p:nvSpPr>
        <p:spPr/>
        <p:txBody>
          <a:bodyPr/>
          <a:lstStyle/>
          <a:p>
            <a:fld id="{274D4693-4A46-46E5-B2F2-4022A49F1990}" type="slidenum">
              <a:rPr lang="en-US" altLang="ja-JP" smtClean="0"/>
              <a:pPr/>
              <a:t>38</a:t>
            </a:fld>
            <a:endParaRPr lang="en-US" altLang="ja-JP" dirty="0"/>
          </a:p>
        </p:txBody>
      </p:sp>
      <p:sp>
        <p:nvSpPr>
          <p:cNvPr id="5" name="テキスト ボックス 4">
            <a:extLst>
              <a:ext uri="{FF2B5EF4-FFF2-40B4-BE49-F238E27FC236}">
                <a16:creationId xmlns:a16="http://schemas.microsoft.com/office/drawing/2014/main" id="{DBB040D6-750D-FD40-A043-80B79903E043}"/>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41541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0C252-9AE8-A92A-BE3E-34C41FA51154}"/>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8214C4A0-24EE-9E4F-5293-98A03BF4175E}"/>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68" name="テキスト ボックス 67">
            <a:extLst>
              <a:ext uri="{FF2B5EF4-FFF2-40B4-BE49-F238E27FC236}">
                <a16:creationId xmlns:a16="http://schemas.microsoft.com/office/drawing/2014/main" id="{886FB8F3-E233-B545-B305-00DADD7C7FEA}"/>
              </a:ext>
            </a:extLst>
          </p:cNvPr>
          <p:cNvSpPr txBox="1"/>
          <p:nvPr/>
        </p:nvSpPr>
        <p:spPr>
          <a:xfrm>
            <a:off x="345000" y="1170671"/>
            <a:ext cx="2646394" cy="655752"/>
          </a:xfrm>
          <a:prstGeom prst="rect">
            <a:avLst/>
          </a:prstGeom>
          <a:noFill/>
        </p:spPr>
        <p:txBody>
          <a:bodyPr wrap="square" lIns="72000" tIns="36000" rIns="72000" bIns="0" rtlCol="0">
            <a:spAutoFit/>
          </a:bodyPr>
          <a:lstStyle/>
          <a:p>
            <a:pPr>
              <a:lnSpc>
                <a:spcPct val="200000"/>
              </a:lnSpc>
            </a:pPr>
            <a:r>
              <a:rPr lang="ja-JP" altLang="en-US" sz="700" b="0" i="0" u="none" strike="noStrike">
                <a:solidFill>
                  <a:srgbClr val="167BCD"/>
                </a:solidFill>
                <a:effectLst/>
                <a:latin typeface="+mj-lt"/>
                <a:ea typeface="Meiryo" panose="020B0604030504040204" pitchFamily="34" charset="-128"/>
              </a:rPr>
              <a:t>・</a:t>
            </a:r>
            <a:r>
              <a:rPr kumimoji="1" lang="ja-JP" altLang="en-US" sz="700">
                <a:solidFill>
                  <a:srgbClr val="167BCD"/>
                </a:solidFill>
                <a:latin typeface="+mj-ea"/>
                <a:ea typeface="+mj-ea"/>
              </a:rPr>
              <a:t>契約期間：</a:t>
            </a:r>
            <a:r>
              <a:rPr kumimoji="1" lang="en-US" altLang="ja-JP" sz="700" dirty="0">
                <a:solidFill>
                  <a:srgbClr val="167BCD"/>
                </a:solidFill>
                <a:latin typeface="+mj-ea"/>
                <a:ea typeface="+mj-ea"/>
              </a:rPr>
              <a:t>1</a:t>
            </a:r>
            <a:r>
              <a:rPr kumimoji="1" lang="ja-JP" altLang="en-US" sz="700">
                <a:solidFill>
                  <a:srgbClr val="167BCD"/>
                </a:solidFill>
                <a:latin typeface="+mj-ea"/>
                <a:ea typeface="+mj-ea"/>
              </a:rPr>
              <a:t>ヶ月</a:t>
            </a:r>
            <a:r>
              <a:rPr kumimoji="1" lang="en-US" altLang="ja-JP" sz="700" dirty="0">
                <a:solidFill>
                  <a:srgbClr val="167BCD"/>
                </a:solidFill>
                <a:latin typeface="+mj-ea"/>
                <a:ea typeface="+mj-ea"/>
              </a:rPr>
              <a:t>〜</a:t>
            </a:r>
            <a:endParaRPr lang="en-US" altLang="ja-JP" sz="700" b="0" i="0" u="none" strike="noStrike" dirty="0">
              <a:solidFill>
                <a:srgbClr val="167BCD"/>
              </a:solidFill>
              <a:effectLst/>
              <a:latin typeface="+mj-lt"/>
              <a:ea typeface="Meiryo" panose="020B0604030504040204" pitchFamily="34" charset="-128"/>
            </a:endParaRPr>
          </a:p>
          <a:p>
            <a:pPr rtl="0">
              <a:lnSpc>
                <a:spcPct val="200000"/>
              </a:lnSpc>
              <a:spcBef>
                <a:spcPts val="0"/>
              </a:spcBef>
              <a:spcAft>
                <a:spcPts val="0"/>
              </a:spcAft>
            </a:pPr>
            <a:r>
              <a:rPr lang="ja-JP" altLang="en-US" sz="700" b="0">
                <a:solidFill>
                  <a:srgbClr val="167BCD"/>
                </a:solidFill>
                <a:effectLst/>
                <a:latin typeface="+mj-lt"/>
                <a:ea typeface="Meiryo" panose="020B0604030504040204" pitchFamily="34" charset="-128"/>
              </a:rPr>
              <a:t>・アポイント件数はシミュレーションとなります。</a:t>
            </a:r>
            <a:endParaRPr lang="en-US" altLang="ja-JP" sz="700" b="0" dirty="0">
              <a:solidFill>
                <a:srgbClr val="167BCD"/>
              </a:solidFill>
              <a:effectLst/>
              <a:latin typeface="+mj-lt"/>
              <a:ea typeface="Meiryo" panose="020B0604030504040204" pitchFamily="34" charset="-128"/>
            </a:endParaRPr>
          </a:p>
          <a:p>
            <a:pPr rtl="0">
              <a:lnSpc>
                <a:spcPct val="200000"/>
              </a:lnSpc>
              <a:spcBef>
                <a:spcPts val="0"/>
              </a:spcBef>
              <a:spcAft>
                <a:spcPts val="0"/>
              </a:spcAft>
            </a:pPr>
            <a:r>
              <a:rPr lang="ja-JP" altLang="en-US" sz="700">
                <a:solidFill>
                  <a:srgbClr val="167BCD"/>
                </a:solidFill>
                <a:latin typeface="+mj-lt"/>
                <a:ea typeface="Meiryo" panose="020B0604030504040204" pitchFamily="34" charset="-128"/>
              </a:rPr>
              <a:t>・</a:t>
            </a:r>
            <a:r>
              <a:rPr lang="en-US" altLang="ja-JP" sz="700" dirty="0" err="1">
                <a:solidFill>
                  <a:srgbClr val="167BCD"/>
                </a:solidFill>
                <a:latin typeface="+mj-lt"/>
                <a:ea typeface="Meiryo" panose="020B0604030504040204" pitchFamily="34" charset="-128"/>
              </a:rPr>
              <a:t>kakutoku</a:t>
            </a:r>
            <a:r>
              <a:rPr lang="ja-JP" altLang="en-US" sz="700">
                <a:solidFill>
                  <a:srgbClr val="167BCD"/>
                </a:solidFill>
                <a:latin typeface="+mj-lt"/>
                <a:ea typeface="Meiryo" panose="020B0604030504040204" pitchFamily="34" charset="-128"/>
              </a:rPr>
              <a:t>手数料、消費税は含まず</a:t>
            </a:r>
            <a:endParaRPr lang="ja-JP" altLang="en-US" sz="700" b="0">
              <a:solidFill>
                <a:srgbClr val="167BCD"/>
              </a:solidFill>
              <a:effectLst/>
              <a:latin typeface="+mj-lt"/>
              <a:ea typeface="Meiryo" panose="020B0604030504040204" pitchFamily="34" charset="-128"/>
            </a:endParaRPr>
          </a:p>
        </p:txBody>
      </p:sp>
      <p:sp>
        <p:nvSpPr>
          <p:cNvPr id="17" name="スライド番号プレースホルダー 16">
            <a:extLst>
              <a:ext uri="{FF2B5EF4-FFF2-40B4-BE49-F238E27FC236}">
                <a16:creationId xmlns:a16="http://schemas.microsoft.com/office/drawing/2014/main" id="{CC805437-7FA6-3AB1-B8D9-70A32FADF86E}"/>
              </a:ext>
            </a:extLst>
          </p:cNvPr>
          <p:cNvSpPr>
            <a:spLocks noGrp="1"/>
          </p:cNvSpPr>
          <p:nvPr>
            <p:ph type="sldNum" sz="quarter" idx="11"/>
          </p:nvPr>
        </p:nvSpPr>
        <p:spPr/>
        <p:txBody>
          <a:bodyPr/>
          <a:lstStyle/>
          <a:p>
            <a:fld id="{274D4693-4A46-46E5-B2F2-4022A49F1990}" type="slidenum">
              <a:rPr lang="en-US" altLang="ja-JP" smtClean="0">
                <a:latin typeface="+mj-lt"/>
              </a:rPr>
              <a:pPr/>
              <a:t>39</a:t>
            </a:fld>
            <a:endParaRPr lang="en-US" altLang="ja-JP" dirty="0">
              <a:latin typeface="+mj-lt"/>
            </a:endParaRPr>
          </a:p>
        </p:txBody>
      </p:sp>
      <p:sp>
        <p:nvSpPr>
          <p:cNvPr id="10" name="角丸四角形 9">
            <a:extLst>
              <a:ext uri="{FF2B5EF4-FFF2-40B4-BE49-F238E27FC236}">
                <a16:creationId xmlns:a16="http://schemas.microsoft.com/office/drawing/2014/main" id="{A6E7E0EF-014A-0C77-B308-FDD2DBA478F8}"/>
              </a:ext>
            </a:extLst>
          </p:cNvPr>
          <p:cNvSpPr/>
          <p:nvPr/>
        </p:nvSpPr>
        <p:spPr>
          <a:xfrm>
            <a:off x="407487" y="765000"/>
            <a:ext cx="2441792" cy="32489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a:solidFill>
                  <a:schemeClr val="bg1"/>
                </a:solidFill>
                <a:latin typeface="+mj-lt"/>
                <a:ea typeface="Hiragino Sans W3" panose="020B0400000000000000" pitchFamily="34" charset="-128"/>
              </a:rPr>
              <a:t>月額固定プラン</a:t>
            </a:r>
            <a:endParaRPr kumimoji="1" lang="ja-JP" altLang="en-US" sz="1050" b="1" dirty="0">
              <a:solidFill>
                <a:schemeClr val="bg1"/>
              </a:solidFill>
              <a:latin typeface="+mj-lt"/>
              <a:ea typeface="Hiragino Sans W3" panose="020B0400000000000000" pitchFamily="34" charset="-128"/>
            </a:endParaRPr>
          </a:p>
        </p:txBody>
      </p:sp>
      <p:sp>
        <p:nvSpPr>
          <p:cNvPr id="35" name="角丸四角形 34">
            <a:extLst>
              <a:ext uri="{FF2B5EF4-FFF2-40B4-BE49-F238E27FC236}">
                <a16:creationId xmlns:a16="http://schemas.microsoft.com/office/drawing/2014/main" id="{A46BD667-7465-23D7-A339-433844581E90}"/>
              </a:ext>
            </a:extLst>
          </p:cNvPr>
          <p:cNvSpPr/>
          <p:nvPr/>
        </p:nvSpPr>
        <p:spPr>
          <a:xfrm>
            <a:off x="7588345" y="765000"/>
            <a:ext cx="1943995" cy="324892"/>
          </a:xfrm>
          <a:prstGeom prst="roundRect">
            <a:avLst/>
          </a:prstGeom>
          <a:solidFill>
            <a:srgbClr val="167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bg1"/>
                </a:solidFill>
                <a:latin typeface="Hiragino Sans W6" panose="020B0400000000000000" pitchFamily="34" charset="-128"/>
                <a:ea typeface="Hiragino Sans W6" panose="020B0400000000000000" pitchFamily="34" charset="-128"/>
              </a:rPr>
              <a:t>プレミアム</a:t>
            </a:r>
            <a:endParaRPr kumimoji="1" lang="ja-JP" altLang="en-US" sz="1400" b="1" dirty="0">
              <a:solidFill>
                <a:schemeClr val="bg1"/>
              </a:solidFill>
              <a:latin typeface="Hiragino Sans W6" panose="020B0400000000000000" pitchFamily="34" charset="-128"/>
              <a:ea typeface="Hiragino Sans W6" panose="020B0400000000000000" pitchFamily="34" charset="-128"/>
            </a:endParaRPr>
          </a:p>
        </p:txBody>
      </p:sp>
      <p:sp>
        <p:nvSpPr>
          <p:cNvPr id="36" name="角丸四角形 35">
            <a:extLst>
              <a:ext uri="{FF2B5EF4-FFF2-40B4-BE49-F238E27FC236}">
                <a16:creationId xmlns:a16="http://schemas.microsoft.com/office/drawing/2014/main" id="{5DF9007A-23D7-472B-0F25-E28D4DBB2F0D}"/>
              </a:ext>
            </a:extLst>
          </p:cNvPr>
          <p:cNvSpPr/>
          <p:nvPr/>
        </p:nvSpPr>
        <p:spPr>
          <a:xfrm>
            <a:off x="5338761" y="765000"/>
            <a:ext cx="1943995" cy="324892"/>
          </a:xfrm>
          <a:prstGeom prst="roundRect">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bg1"/>
                </a:solidFill>
                <a:latin typeface="Hiragino Sans W6" panose="020B0400000000000000" pitchFamily="34" charset="-128"/>
                <a:ea typeface="Hiragino Sans W6" panose="020B0400000000000000" pitchFamily="34" charset="-128"/>
              </a:rPr>
              <a:t>スタンダード</a:t>
            </a:r>
            <a:endParaRPr kumimoji="1" lang="ja-JP" altLang="en-US" sz="1400" b="1" dirty="0">
              <a:solidFill>
                <a:schemeClr val="bg1"/>
              </a:solidFill>
              <a:latin typeface="Hiragino Sans W6" panose="020B0400000000000000" pitchFamily="34" charset="-128"/>
              <a:ea typeface="Hiragino Sans W6" panose="020B0400000000000000" pitchFamily="34" charset="-128"/>
            </a:endParaRPr>
          </a:p>
        </p:txBody>
      </p:sp>
      <p:sp>
        <p:nvSpPr>
          <p:cNvPr id="40" name="角丸四角形 39">
            <a:extLst>
              <a:ext uri="{FF2B5EF4-FFF2-40B4-BE49-F238E27FC236}">
                <a16:creationId xmlns:a16="http://schemas.microsoft.com/office/drawing/2014/main" id="{14DED385-202B-5770-DF3D-C182413082B2}"/>
              </a:ext>
            </a:extLst>
          </p:cNvPr>
          <p:cNvSpPr/>
          <p:nvPr/>
        </p:nvSpPr>
        <p:spPr>
          <a:xfrm>
            <a:off x="3136461" y="765000"/>
            <a:ext cx="1943995" cy="324892"/>
          </a:xfrm>
          <a:prstGeom prst="roundRect">
            <a:avLst/>
          </a:prstGeom>
          <a:solidFill>
            <a:srgbClr val="56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bg1"/>
                </a:solidFill>
                <a:latin typeface="Hiragino Sans W6" panose="020B0400000000000000" pitchFamily="34" charset="-128"/>
                <a:ea typeface="Hiragino Sans W6" panose="020B0400000000000000" pitchFamily="34" charset="-128"/>
              </a:rPr>
              <a:t>スモール</a:t>
            </a:r>
            <a:endParaRPr kumimoji="1" lang="ja-JP" altLang="en-US" sz="1400" b="1" dirty="0">
              <a:solidFill>
                <a:schemeClr val="bg1"/>
              </a:solidFill>
              <a:latin typeface="Hiragino Sans W6" panose="020B0400000000000000" pitchFamily="34" charset="-128"/>
              <a:ea typeface="Hiragino Sans W6" panose="020B0400000000000000" pitchFamily="34" charset="-128"/>
            </a:endParaRPr>
          </a:p>
        </p:txBody>
      </p:sp>
      <p:sp>
        <p:nvSpPr>
          <p:cNvPr id="46" name="テキスト ボックス 45">
            <a:extLst>
              <a:ext uri="{FF2B5EF4-FFF2-40B4-BE49-F238E27FC236}">
                <a16:creationId xmlns:a16="http://schemas.microsoft.com/office/drawing/2014/main" id="{6D1263E7-6588-5E95-FDCE-62814C1BB2A0}"/>
              </a:ext>
            </a:extLst>
          </p:cNvPr>
          <p:cNvSpPr txBox="1"/>
          <p:nvPr/>
        </p:nvSpPr>
        <p:spPr>
          <a:xfrm>
            <a:off x="3316803" y="1365609"/>
            <a:ext cx="1637802" cy="528794"/>
          </a:xfrm>
          <a:prstGeom prst="rect">
            <a:avLst/>
          </a:prstGeom>
          <a:noFill/>
        </p:spPr>
        <p:txBody>
          <a:bodyPr wrap="none" lIns="72000" tIns="36000" rIns="72000" bIns="0" rtlCol="0">
            <a:spAutoFit/>
          </a:bodyPr>
          <a:lstStyle/>
          <a:p>
            <a:pPr algn="ctr"/>
            <a:r>
              <a:rPr kumimoji="1" lang="en-US" altLang="ja-JP" sz="32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22.8</a:t>
            </a:r>
            <a:r>
              <a:rPr kumimoji="1" lang="ja-JP" altLang="en-US" sz="1800" b="1">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万円</a:t>
            </a:r>
            <a:endParaRPr kumimoji="1" lang="ja-JP" altLang="en-US" sz="20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endParaRPr>
          </a:p>
        </p:txBody>
      </p:sp>
      <p:sp>
        <p:nvSpPr>
          <p:cNvPr id="48" name="テキスト ボックス 47">
            <a:extLst>
              <a:ext uri="{FF2B5EF4-FFF2-40B4-BE49-F238E27FC236}">
                <a16:creationId xmlns:a16="http://schemas.microsoft.com/office/drawing/2014/main" id="{C0EDFF79-7DBA-DCB3-A402-EC22C287B1BE}"/>
              </a:ext>
            </a:extLst>
          </p:cNvPr>
          <p:cNvSpPr txBox="1"/>
          <p:nvPr/>
        </p:nvSpPr>
        <p:spPr>
          <a:xfrm>
            <a:off x="5521826" y="1347494"/>
            <a:ext cx="1637802" cy="528794"/>
          </a:xfrm>
          <a:prstGeom prst="rect">
            <a:avLst/>
          </a:prstGeom>
          <a:noFill/>
        </p:spPr>
        <p:txBody>
          <a:bodyPr wrap="none" lIns="72000" tIns="36000" rIns="72000" bIns="0" rtlCol="0">
            <a:spAutoFit/>
          </a:bodyPr>
          <a:lstStyle/>
          <a:p>
            <a:pPr algn="ctr"/>
            <a:r>
              <a:rPr kumimoji="1" lang="en-US" altLang="ja-JP" sz="32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31.2</a:t>
            </a:r>
            <a:r>
              <a:rPr kumimoji="1" lang="ja-JP" altLang="en-US" sz="1800" b="1">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万円</a:t>
            </a:r>
            <a:endParaRPr kumimoji="1" lang="ja-JP" altLang="en-US" sz="20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endParaRPr>
          </a:p>
        </p:txBody>
      </p:sp>
      <p:sp>
        <p:nvSpPr>
          <p:cNvPr id="49" name="テキスト ボックス 48">
            <a:extLst>
              <a:ext uri="{FF2B5EF4-FFF2-40B4-BE49-F238E27FC236}">
                <a16:creationId xmlns:a16="http://schemas.microsoft.com/office/drawing/2014/main" id="{108D0C53-5BFF-6032-9D86-42306DACA708}"/>
              </a:ext>
            </a:extLst>
          </p:cNvPr>
          <p:cNvSpPr txBox="1"/>
          <p:nvPr/>
        </p:nvSpPr>
        <p:spPr>
          <a:xfrm>
            <a:off x="7766311" y="1341000"/>
            <a:ext cx="1637802" cy="528794"/>
          </a:xfrm>
          <a:prstGeom prst="rect">
            <a:avLst/>
          </a:prstGeom>
          <a:noFill/>
        </p:spPr>
        <p:txBody>
          <a:bodyPr wrap="none" lIns="72000" tIns="36000" rIns="72000" bIns="0" rtlCol="0">
            <a:spAutoFit/>
          </a:bodyPr>
          <a:lstStyle/>
          <a:p>
            <a:pPr algn="ctr"/>
            <a:r>
              <a:rPr kumimoji="1" lang="en-US" altLang="ja-JP" sz="32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39.6</a:t>
            </a:r>
            <a:r>
              <a:rPr kumimoji="1" lang="ja-JP" altLang="en-US" sz="1800" b="1">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rPr>
              <a:t>万円</a:t>
            </a:r>
            <a:endParaRPr kumimoji="1" lang="ja-JP" altLang="en-US" sz="2000" b="1" dirty="0">
              <a:solidFill>
                <a:schemeClr val="tx1">
                  <a:lumMod val="85000"/>
                  <a:lumOff val="15000"/>
                </a:schemeClr>
              </a:solidFill>
              <a:latin typeface="Hiragino Sans W7" panose="020B0400000000000000" pitchFamily="34" charset="-128"/>
              <a:ea typeface="Hiragino Sans W7" panose="020B0400000000000000" pitchFamily="34" charset="-128"/>
              <a:cs typeface="メイリオ" panose="020B0604030504040204" pitchFamily="50" charset="-128"/>
            </a:endParaRPr>
          </a:p>
        </p:txBody>
      </p:sp>
      <p:sp>
        <p:nvSpPr>
          <p:cNvPr id="53" name="テキスト ボックス 52">
            <a:extLst>
              <a:ext uri="{FF2B5EF4-FFF2-40B4-BE49-F238E27FC236}">
                <a16:creationId xmlns:a16="http://schemas.microsoft.com/office/drawing/2014/main" id="{F955933A-ED68-2479-5B0F-D65423893792}"/>
              </a:ext>
            </a:extLst>
          </p:cNvPr>
          <p:cNvSpPr txBox="1"/>
          <p:nvPr/>
        </p:nvSpPr>
        <p:spPr>
          <a:xfrm>
            <a:off x="3731441" y="1921812"/>
            <a:ext cx="754032" cy="144073"/>
          </a:xfrm>
          <a:prstGeom prst="rect">
            <a:avLst/>
          </a:prstGeom>
          <a:noFill/>
        </p:spPr>
        <p:txBody>
          <a:bodyPr wrap="square" lIns="72000" tIns="36000" rIns="72000" bIns="0" rtlCol="0" anchor="ctr">
            <a:spAutoFit/>
          </a:bodyPr>
          <a:lstStyle/>
          <a:p>
            <a:pPr algn="ctr"/>
            <a:r>
              <a:rPr kumimoji="1" lang="en-US" altLang="ja-JP" sz="700" dirty="0">
                <a:solidFill>
                  <a:schemeClr val="tx1">
                    <a:lumMod val="85000"/>
                    <a:lumOff val="15000"/>
                  </a:schemeClr>
                </a:solidFill>
                <a:latin typeface="+mj-ea"/>
                <a:ea typeface="+mj-ea"/>
                <a:cs typeface="メイリオ" panose="020B0604030504040204" pitchFamily="50" charset="-128"/>
              </a:rPr>
              <a:t>/ </a:t>
            </a:r>
            <a:r>
              <a:rPr kumimoji="1" lang="ja-JP" altLang="en-US" sz="700">
                <a:solidFill>
                  <a:schemeClr val="tx1">
                    <a:lumMod val="85000"/>
                    <a:lumOff val="15000"/>
                  </a:schemeClr>
                </a:solidFill>
                <a:latin typeface="+mj-ea"/>
                <a:ea typeface="+mj-ea"/>
                <a:cs typeface="メイリオ" panose="020B0604030504040204" pitchFamily="50" charset="-128"/>
              </a:rPr>
              <a:t>月</a:t>
            </a:r>
            <a:r>
              <a:rPr kumimoji="1" lang="en-US" altLang="ja-JP" sz="700" dirty="0">
                <a:solidFill>
                  <a:schemeClr val="tx1">
                    <a:lumMod val="85000"/>
                    <a:lumOff val="15000"/>
                  </a:schemeClr>
                </a:solidFill>
                <a:latin typeface="+mj-ea"/>
                <a:ea typeface="+mj-ea"/>
                <a:cs typeface="メイリオ" panose="020B0604030504040204" pitchFamily="50" charset="-128"/>
              </a:rPr>
              <a:t>(</a:t>
            </a:r>
            <a:r>
              <a:rPr kumimoji="1" lang="ja-JP" altLang="en-US" sz="700">
                <a:solidFill>
                  <a:schemeClr val="tx1">
                    <a:lumMod val="85000"/>
                    <a:lumOff val="15000"/>
                  </a:schemeClr>
                </a:solidFill>
                <a:latin typeface="+mj-ea"/>
                <a:ea typeface="+mj-ea"/>
                <a:cs typeface="メイリオ" panose="020B0604030504040204" pitchFamily="50" charset="-128"/>
              </a:rPr>
              <a:t>税別）</a:t>
            </a:r>
            <a:endParaRPr kumimoji="1" lang="ja-JP" altLang="en-US" sz="700" dirty="0">
              <a:solidFill>
                <a:schemeClr val="tx1">
                  <a:lumMod val="85000"/>
                  <a:lumOff val="15000"/>
                </a:schemeClr>
              </a:solidFill>
              <a:latin typeface="+mj-ea"/>
              <a:ea typeface="+mj-ea"/>
              <a:cs typeface="メイリオ" panose="020B0604030504040204" pitchFamily="50" charset="-128"/>
            </a:endParaRPr>
          </a:p>
        </p:txBody>
      </p:sp>
      <p:sp>
        <p:nvSpPr>
          <p:cNvPr id="54" name="テキスト ボックス 53">
            <a:extLst>
              <a:ext uri="{FF2B5EF4-FFF2-40B4-BE49-F238E27FC236}">
                <a16:creationId xmlns:a16="http://schemas.microsoft.com/office/drawing/2014/main" id="{B386024D-0155-3405-7FD0-5A337D915B3C}"/>
              </a:ext>
            </a:extLst>
          </p:cNvPr>
          <p:cNvSpPr txBox="1"/>
          <p:nvPr/>
        </p:nvSpPr>
        <p:spPr>
          <a:xfrm>
            <a:off x="5936466" y="1901822"/>
            <a:ext cx="754032" cy="144073"/>
          </a:xfrm>
          <a:prstGeom prst="rect">
            <a:avLst/>
          </a:prstGeom>
          <a:noFill/>
        </p:spPr>
        <p:txBody>
          <a:bodyPr wrap="square" lIns="72000" tIns="36000" rIns="72000" bIns="0" rtlCol="0" anchor="ctr">
            <a:spAutoFit/>
          </a:bodyPr>
          <a:lstStyle/>
          <a:p>
            <a:pPr algn="ctr"/>
            <a:r>
              <a:rPr kumimoji="1" lang="en-US" altLang="ja-JP" sz="700" dirty="0">
                <a:solidFill>
                  <a:schemeClr val="tx1">
                    <a:lumMod val="85000"/>
                    <a:lumOff val="15000"/>
                  </a:schemeClr>
                </a:solidFill>
                <a:latin typeface="+mj-ea"/>
                <a:ea typeface="+mj-ea"/>
                <a:cs typeface="メイリオ" panose="020B0604030504040204" pitchFamily="50" charset="-128"/>
              </a:rPr>
              <a:t>/ </a:t>
            </a:r>
            <a:r>
              <a:rPr kumimoji="1" lang="ja-JP" altLang="en-US" sz="700">
                <a:solidFill>
                  <a:schemeClr val="tx1">
                    <a:lumMod val="85000"/>
                    <a:lumOff val="15000"/>
                  </a:schemeClr>
                </a:solidFill>
                <a:latin typeface="+mj-ea"/>
                <a:ea typeface="+mj-ea"/>
                <a:cs typeface="メイリオ" panose="020B0604030504040204" pitchFamily="50" charset="-128"/>
              </a:rPr>
              <a:t>月</a:t>
            </a:r>
            <a:r>
              <a:rPr kumimoji="1" lang="en-US" altLang="ja-JP" sz="700" dirty="0">
                <a:solidFill>
                  <a:schemeClr val="tx1">
                    <a:lumMod val="85000"/>
                    <a:lumOff val="15000"/>
                  </a:schemeClr>
                </a:solidFill>
                <a:latin typeface="+mj-ea"/>
                <a:ea typeface="+mj-ea"/>
                <a:cs typeface="メイリオ" panose="020B0604030504040204" pitchFamily="50" charset="-128"/>
              </a:rPr>
              <a:t>(</a:t>
            </a:r>
            <a:r>
              <a:rPr kumimoji="1" lang="ja-JP" altLang="en-US" sz="700">
                <a:solidFill>
                  <a:schemeClr val="tx1">
                    <a:lumMod val="85000"/>
                    <a:lumOff val="15000"/>
                  </a:schemeClr>
                </a:solidFill>
                <a:latin typeface="+mj-ea"/>
                <a:ea typeface="+mj-ea"/>
                <a:cs typeface="メイリオ" panose="020B0604030504040204" pitchFamily="50" charset="-128"/>
              </a:rPr>
              <a:t>税別）</a:t>
            </a:r>
            <a:endParaRPr kumimoji="1" lang="ja-JP" altLang="en-US" sz="700" dirty="0">
              <a:solidFill>
                <a:schemeClr val="tx1">
                  <a:lumMod val="85000"/>
                  <a:lumOff val="15000"/>
                </a:schemeClr>
              </a:solidFill>
              <a:latin typeface="+mj-ea"/>
              <a:ea typeface="+mj-ea"/>
              <a:cs typeface="メイリオ" panose="020B0604030504040204" pitchFamily="50" charset="-128"/>
            </a:endParaRPr>
          </a:p>
        </p:txBody>
      </p:sp>
      <p:sp>
        <p:nvSpPr>
          <p:cNvPr id="55" name="テキスト ボックス 54">
            <a:extLst>
              <a:ext uri="{FF2B5EF4-FFF2-40B4-BE49-F238E27FC236}">
                <a16:creationId xmlns:a16="http://schemas.microsoft.com/office/drawing/2014/main" id="{CF1AB896-C6AA-76DD-EB16-E320B56E639A}"/>
              </a:ext>
            </a:extLst>
          </p:cNvPr>
          <p:cNvSpPr txBox="1"/>
          <p:nvPr/>
        </p:nvSpPr>
        <p:spPr>
          <a:xfrm>
            <a:off x="8171134" y="1913726"/>
            <a:ext cx="754032" cy="144073"/>
          </a:xfrm>
          <a:prstGeom prst="rect">
            <a:avLst/>
          </a:prstGeom>
          <a:noFill/>
        </p:spPr>
        <p:txBody>
          <a:bodyPr wrap="square" lIns="72000" tIns="36000" rIns="72000" bIns="0" rtlCol="0" anchor="ctr">
            <a:spAutoFit/>
          </a:bodyPr>
          <a:lstStyle/>
          <a:p>
            <a:pPr algn="ctr"/>
            <a:r>
              <a:rPr kumimoji="1" lang="en-US" altLang="ja-JP" sz="700" dirty="0">
                <a:solidFill>
                  <a:schemeClr val="tx1">
                    <a:lumMod val="85000"/>
                    <a:lumOff val="15000"/>
                  </a:schemeClr>
                </a:solidFill>
                <a:latin typeface="+mj-ea"/>
                <a:ea typeface="+mj-ea"/>
                <a:cs typeface="メイリオ" panose="020B0604030504040204" pitchFamily="50" charset="-128"/>
              </a:rPr>
              <a:t>/ </a:t>
            </a:r>
            <a:r>
              <a:rPr kumimoji="1" lang="ja-JP" altLang="en-US" sz="700">
                <a:solidFill>
                  <a:schemeClr val="tx1">
                    <a:lumMod val="85000"/>
                    <a:lumOff val="15000"/>
                  </a:schemeClr>
                </a:solidFill>
                <a:latin typeface="+mj-ea"/>
                <a:ea typeface="+mj-ea"/>
                <a:cs typeface="メイリオ" panose="020B0604030504040204" pitchFamily="50" charset="-128"/>
              </a:rPr>
              <a:t>月</a:t>
            </a:r>
            <a:r>
              <a:rPr kumimoji="1" lang="en-US" altLang="ja-JP" sz="700" dirty="0">
                <a:solidFill>
                  <a:schemeClr val="tx1">
                    <a:lumMod val="85000"/>
                    <a:lumOff val="15000"/>
                  </a:schemeClr>
                </a:solidFill>
                <a:latin typeface="+mj-ea"/>
                <a:ea typeface="+mj-ea"/>
                <a:cs typeface="メイリオ" panose="020B0604030504040204" pitchFamily="50" charset="-128"/>
              </a:rPr>
              <a:t>(</a:t>
            </a:r>
            <a:r>
              <a:rPr kumimoji="1" lang="ja-JP" altLang="en-US" sz="700">
                <a:solidFill>
                  <a:schemeClr val="tx1">
                    <a:lumMod val="85000"/>
                    <a:lumOff val="15000"/>
                  </a:schemeClr>
                </a:solidFill>
                <a:latin typeface="+mj-ea"/>
                <a:ea typeface="+mj-ea"/>
                <a:cs typeface="メイリオ" panose="020B0604030504040204" pitchFamily="50" charset="-128"/>
              </a:rPr>
              <a:t>税別）</a:t>
            </a:r>
            <a:endParaRPr kumimoji="1" lang="ja-JP" altLang="en-US" sz="700" dirty="0">
              <a:solidFill>
                <a:schemeClr val="tx1">
                  <a:lumMod val="85000"/>
                  <a:lumOff val="15000"/>
                </a:schemeClr>
              </a:solidFill>
              <a:latin typeface="+mj-ea"/>
              <a:ea typeface="+mj-ea"/>
              <a:cs typeface="メイリオ" panose="020B0604030504040204" pitchFamily="50" charset="-128"/>
            </a:endParaRPr>
          </a:p>
        </p:txBody>
      </p:sp>
      <p:sp>
        <p:nvSpPr>
          <p:cNvPr id="57" name="角丸四角形 56">
            <a:extLst>
              <a:ext uri="{FF2B5EF4-FFF2-40B4-BE49-F238E27FC236}">
                <a16:creationId xmlns:a16="http://schemas.microsoft.com/office/drawing/2014/main" id="{4DCB87E8-D3F4-5387-4717-2AC289FEE9A6}"/>
              </a:ext>
            </a:extLst>
          </p:cNvPr>
          <p:cNvSpPr/>
          <p:nvPr/>
        </p:nvSpPr>
        <p:spPr>
          <a:xfrm>
            <a:off x="380877" y="2400158"/>
            <a:ext cx="2470780"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稼働時間</a:t>
            </a:r>
            <a:r>
              <a:rPr kumimoji="1" lang="en-US" altLang="ja-JP" sz="700" dirty="0">
                <a:solidFill>
                  <a:srgbClr val="167BCD"/>
                </a:solidFill>
                <a:latin typeface="+mj-ea"/>
                <a:ea typeface="+mj-ea"/>
              </a:rPr>
              <a:t> </a:t>
            </a:r>
            <a:endParaRPr kumimoji="1" lang="ja-JP" altLang="en-US" sz="700" dirty="0">
              <a:solidFill>
                <a:srgbClr val="167BCD"/>
              </a:solidFill>
              <a:latin typeface="+mj-ea"/>
              <a:ea typeface="+mj-ea"/>
            </a:endParaRPr>
          </a:p>
        </p:txBody>
      </p:sp>
      <p:sp>
        <p:nvSpPr>
          <p:cNvPr id="58" name="角丸四角形 57">
            <a:extLst>
              <a:ext uri="{FF2B5EF4-FFF2-40B4-BE49-F238E27FC236}">
                <a16:creationId xmlns:a16="http://schemas.microsoft.com/office/drawing/2014/main" id="{1302796A-88E4-9478-0AE6-42C31497FF12}"/>
              </a:ext>
            </a:extLst>
          </p:cNvPr>
          <p:cNvSpPr/>
          <p:nvPr/>
        </p:nvSpPr>
        <p:spPr>
          <a:xfrm>
            <a:off x="391439" y="4004910"/>
            <a:ext cx="246352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リスト作成</a:t>
            </a:r>
            <a:r>
              <a:rPr kumimoji="1" lang="en-US" altLang="ja-JP" sz="700" dirty="0">
                <a:solidFill>
                  <a:srgbClr val="167BCD"/>
                </a:solidFill>
                <a:latin typeface="+mj-ea"/>
                <a:ea typeface="+mj-ea"/>
              </a:rPr>
              <a:t> </a:t>
            </a:r>
            <a:r>
              <a:rPr kumimoji="1" lang="ja-JP" altLang="en-US" sz="700">
                <a:solidFill>
                  <a:srgbClr val="167BCD"/>
                </a:solidFill>
                <a:latin typeface="+mj-ea"/>
                <a:ea typeface="+mj-ea"/>
              </a:rPr>
              <a:t>（修正含む）</a:t>
            </a:r>
            <a:endParaRPr kumimoji="1" lang="en-US" altLang="ja-JP" sz="700" dirty="0">
              <a:solidFill>
                <a:srgbClr val="167BCD"/>
              </a:solidFill>
              <a:latin typeface="+mj-ea"/>
              <a:ea typeface="+mj-ea"/>
            </a:endParaRPr>
          </a:p>
        </p:txBody>
      </p:sp>
      <p:sp>
        <p:nvSpPr>
          <p:cNvPr id="60" name="角丸四角形 59">
            <a:extLst>
              <a:ext uri="{FF2B5EF4-FFF2-40B4-BE49-F238E27FC236}">
                <a16:creationId xmlns:a16="http://schemas.microsoft.com/office/drawing/2014/main" id="{30A68B0D-F560-D076-3C04-E0DAC8B8C31F}"/>
              </a:ext>
            </a:extLst>
          </p:cNvPr>
          <p:cNvSpPr/>
          <p:nvPr/>
        </p:nvSpPr>
        <p:spPr>
          <a:xfrm>
            <a:off x="382655" y="3199921"/>
            <a:ext cx="246352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コール数</a:t>
            </a:r>
            <a:r>
              <a:rPr kumimoji="1" lang="en-US" altLang="ja-JP" sz="700" dirty="0">
                <a:solidFill>
                  <a:srgbClr val="167BCD"/>
                </a:solidFill>
                <a:latin typeface="+mj-ea"/>
                <a:ea typeface="+mj-ea"/>
              </a:rPr>
              <a:t> / </a:t>
            </a:r>
            <a:r>
              <a:rPr kumimoji="1" lang="ja-JP" altLang="en-US" sz="700">
                <a:solidFill>
                  <a:srgbClr val="167BCD"/>
                </a:solidFill>
                <a:latin typeface="+mj-ea"/>
                <a:ea typeface="+mj-ea"/>
              </a:rPr>
              <a:t>アポイント数</a:t>
            </a:r>
            <a:endParaRPr kumimoji="1" lang="ja-JP" altLang="en-US" sz="700" dirty="0">
              <a:solidFill>
                <a:srgbClr val="167BCD"/>
              </a:solidFill>
              <a:latin typeface="+mj-ea"/>
              <a:ea typeface="+mj-ea"/>
            </a:endParaRPr>
          </a:p>
        </p:txBody>
      </p:sp>
      <p:sp>
        <p:nvSpPr>
          <p:cNvPr id="69" name="角丸四角形 68">
            <a:extLst>
              <a:ext uri="{FF2B5EF4-FFF2-40B4-BE49-F238E27FC236}">
                <a16:creationId xmlns:a16="http://schemas.microsoft.com/office/drawing/2014/main" id="{4F93543E-5735-3DF1-2D43-41ED49D57604}"/>
              </a:ext>
            </a:extLst>
          </p:cNvPr>
          <p:cNvSpPr/>
          <p:nvPr/>
        </p:nvSpPr>
        <p:spPr>
          <a:xfrm>
            <a:off x="3146685" y="2400158"/>
            <a:ext cx="1943995"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solidFill>
                  <a:srgbClr val="167BCD"/>
                </a:solidFill>
                <a:latin typeface="+mj-ea"/>
                <a:ea typeface="+mj-ea"/>
              </a:rPr>
              <a:t>40h</a:t>
            </a:r>
            <a:endParaRPr kumimoji="1" lang="ja-JP" altLang="en-US" sz="1050" dirty="0">
              <a:solidFill>
                <a:srgbClr val="167BCD"/>
              </a:solidFill>
              <a:latin typeface="+mj-ea"/>
              <a:ea typeface="+mj-ea"/>
            </a:endParaRPr>
          </a:p>
        </p:txBody>
      </p:sp>
      <p:sp>
        <p:nvSpPr>
          <p:cNvPr id="70" name="角丸四角形 69">
            <a:extLst>
              <a:ext uri="{FF2B5EF4-FFF2-40B4-BE49-F238E27FC236}">
                <a16:creationId xmlns:a16="http://schemas.microsoft.com/office/drawing/2014/main" id="{3400A748-3FAD-4400-04ED-E90D4C2D8E4D}"/>
              </a:ext>
            </a:extLst>
          </p:cNvPr>
          <p:cNvSpPr/>
          <p:nvPr/>
        </p:nvSpPr>
        <p:spPr>
          <a:xfrm>
            <a:off x="5373669" y="2380169"/>
            <a:ext cx="1922037"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solidFill>
                  <a:srgbClr val="167BCD"/>
                </a:solidFill>
                <a:latin typeface="+mj-ea"/>
                <a:ea typeface="+mj-ea"/>
              </a:rPr>
              <a:t>60h</a:t>
            </a:r>
            <a:endParaRPr kumimoji="1" lang="ja-JP" altLang="en-US" sz="1050" dirty="0">
              <a:solidFill>
                <a:srgbClr val="167BCD"/>
              </a:solidFill>
              <a:latin typeface="+mj-ea"/>
              <a:ea typeface="+mj-ea"/>
            </a:endParaRPr>
          </a:p>
        </p:txBody>
      </p:sp>
      <p:sp>
        <p:nvSpPr>
          <p:cNvPr id="71" name="角丸四角形 70">
            <a:extLst>
              <a:ext uri="{FF2B5EF4-FFF2-40B4-BE49-F238E27FC236}">
                <a16:creationId xmlns:a16="http://schemas.microsoft.com/office/drawing/2014/main" id="{DFD1564F-EE6E-09EB-70A5-FD2D76D84E1B}"/>
              </a:ext>
            </a:extLst>
          </p:cNvPr>
          <p:cNvSpPr/>
          <p:nvPr/>
        </p:nvSpPr>
        <p:spPr>
          <a:xfrm>
            <a:off x="7618153" y="2374441"/>
            <a:ext cx="1943995"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solidFill>
                  <a:srgbClr val="167BCD"/>
                </a:solidFill>
                <a:latin typeface="+mj-ea"/>
                <a:ea typeface="+mj-ea"/>
              </a:rPr>
              <a:t>80h</a:t>
            </a:r>
            <a:endParaRPr kumimoji="1" lang="ja-JP" altLang="en-US" sz="1050" dirty="0">
              <a:solidFill>
                <a:srgbClr val="167BCD"/>
              </a:solidFill>
              <a:latin typeface="+mj-ea"/>
              <a:ea typeface="+mj-ea"/>
            </a:endParaRPr>
          </a:p>
        </p:txBody>
      </p:sp>
      <p:sp>
        <p:nvSpPr>
          <p:cNvPr id="72" name="角丸四角形 71">
            <a:extLst>
              <a:ext uri="{FF2B5EF4-FFF2-40B4-BE49-F238E27FC236}">
                <a16:creationId xmlns:a16="http://schemas.microsoft.com/office/drawing/2014/main" id="{B777CC7A-CC1A-9528-C65F-1971B7A46FD0}"/>
              </a:ext>
            </a:extLst>
          </p:cNvPr>
          <p:cNvSpPr/>
          <p:nvPr/>
        </p:nvSpPr>
        <p:spPr>
          <a:xfrm>
            <a:off x="3144287" y="3995286"/>
            <a:ext cx="1930003"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a:t>
            </a:r>
          </a:p>
        </p:txBody>
      </p:sp>
      <p:sp>
        <p:nvSpPr>
          <p:cNvPr id="73" name="角丸四角形 72">
            <a:extLst>
              <a:ext uri="{FF2B5EF4-FFF2-40B4-BE49-F238E27FC236}">
                <a16:creationId xmlns:a16="http://schemas.microsoft.com/office/drawing/2014/main" id="{686C860C-2FBA-1E93-A634-95F4C0CF65AD}"/>
              </a:ext>
            </a:extLst>
          </p:cNvPr>
          <p:cNvSpPr/>
          <p:nvPr/>
        </p:nvSpPr>
        <p:spPr>
          <a:xfrm>
            <a:off x="5379989" y="3985693"/>
            <a:ext cx="1899327"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a:t>
            </a:r>
          </a:p>
        </p:txBody>
      </p:sp>
      <p:sp>
        <p:nvSpPr>
          <p:cNvPr id="74" name="角丸四角形 73">
            <a:extLst>
              <a:ext uri="{FF2B5EF4-FFF2-40B4-BE49-F238E27FC236}">
                <a16:creationId xmlns:a16="http://schemas.microsoft.com/office/drawing/2014/main" id="{90B3897A-B728-254C-4B90-803DEF4D2ED2}"/>
              </a:ext>
            </a:extLst>
          </p:cNvPr>
          <p:cNvSpPr/>
          <p:nvPr/>
        </p:nvSpPr>
        <p:spPr>
          <a:xfrm>
            <a:off x="7611989" y="3991727"/>
            <a:ext cx="1943991"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a:t>
            </a:r>
          </a:p>
        </p:txBody>
      </p:sp>
      <p:sp>
        <p:nvSpPr>
          <p:cNvPr id="75" name="角丸四角形 74">
            <a:extLst>
              <a:ext uri="{FF2B5EF4-FFF2-40B4-BE49-F238E27FC236}">
                <a16:creationId xmlns:a16="http://schemas.microsoft.com/office/drawing/2014/main" id="{21E5C709-33BF-2A64-4ADB-52425D63ED02}"/>
              </a:ext>
            </a:extLst>
          </p:cNvPr>
          <p:cNvSpPr/>
          <p:nvPr/>
        </p:nvSpPr>
        <p:spPr>
          <a:xfrm>
            <a:off x="3140519" y="3197993"/>
            <a:ext cx="1933771"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600</a:t>
            </a:r>
            <a:r>
              <a:rPr kumimoji="1" lang="ja-JP" altLang="en-US" sz="900">
                <a:solidFill>
                  <a:srgbClr val="167BCD"/>
                </a:solidFill>
                <a:latin typeface="+mj-ea"/>
                <a:ea typeface="+mj-ea"/>
              </a:rPr>
              <a:t>件</a:t>
            </a:r>
            <a:r>
              <a:rPr kumimoji="1" lang="en-US" altLang="ja-JP" sz="900" dirty="0">
                <a:solidFill>
                  <a:srgbClr val="167BCD"/>
                </a:solidFill>
                <a:latin typeface="+mj-ea"/>
                <a:ea typeface="+mj-ea"/>
              </a:rPr>
              <a:t> / 7</a:t>
            </a:r>
            <a:r>
              <a:rPr kumimoji="1" lang="ja-JP" altLang="en-US" sz="900">
                <a:solidFill>
                  <a:srgbClr val="167BCD"/>
                </a:solidFill>
                <a:latin typeface="+mj-ea"/>
                <a:ea typeface="+mj-ea"/>
              </a:rPr>
              <a:t>件</a:t>
            </a:r>
            <a:endParaRPr kumimoji="1" lang="en-US" altLang="ja-JP" sz="900" dirty="0">
              <a:solidFill>
                <a:srgbClr val="167BCD"/>
              </a:solidFill>
              <a:latin typeface="+mj-ea"/>
              <a:ea typeface="+mj-ea"/>
            </a:endParaRPr>
          </a:p>
        </p:txBody>
      </p:sp>
      <p:sp>
        <p:nvSpPr>
          <p:cNvPr id="76" name="角丸四角形 75">
            <a:extLst>
              <a:ext uri="{FF2B5EF4-FFF2-40B4-BE49-F238E27FC236}">
                <a16:creationId xmlns:a16="http://schemas.microsoft.com/office/drawing/2014/main" id="{BD1BEF1E-A4A4-CD20-205C-60FD37420FD1}"/>
              </a:ext>
            </a:extLst>
          </p:cNvPr>
          <p:cNvSpPr/>
          <p:nvPr/>
        </p:nvSpPr>
        <p:spPr>
          <a:xfrm>
            <a:off x="5367503" y="3181558"/>
            <a:ext cx="1911813"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900</a:t>
            </a:r>
            <a:r>
              <a:rPr kumimoji="1" lang="ja-JP" altLang="en-US" sz="900">
                <a:solidFill>
                  <a:srgbClr val="167BCD"/>
                </a:solidFill>
                <a:latin typeface="+mj-ea"/>
                <a:ea typeface="+mj-ea"/>
              </a:rPr>
              <a:t>件</a:t>
            </a:r>
            <a:r>
              <a:rPr kumimoji="1" lang="en-US" altLang="ja-JP" sz="900" dirty="0">
                <a:solidFill>
                  <a:srgbClr val="167BCD"/>
                </a:solidFill>
                <a:latin typeface="+mj-ea"/>
                <a:ea typeface="+mj-ea"/>
              </a:rPr>
              <a:t> / 11</a:t>
            </a:r>
            <a:r>
              <a:rPr kumimoji="1" lang="ja-JP" altLang="en-US" sz="900">
                <a:solidFill>
                  <a:srgbClr val="167BCD"/>
                </a:solidFill>
                <a:latin typeface="+mj-ea"/>
                <a:ea typeface="+mj-ea"/>
              </a:rPr>
              <a:t>件</a:t>
            </a:r>
            <a:endParaRPr kumimoji="1" lang="en-US" altLang="ja-JP" sz="900" dirty="0">
              <a:solidFill>
                <a:srgbClr val="167BCD"/>
              </a:solidFill>
              <a:latin typeface="+mj-ea"/>
              <a:ea typeface="+mj-ea"/>
            </a:endParaRPr>
          </a:p>
        </p:txBody>
      </p:sp>
      <p:sp>
        <p:nvSpPr>
          <p:cNvPr id="77" name="角丸四角形 76">
            <a:extLst>
              <a:ext uri="{FF2B5EF4-FFF2-40B4-BE49-F238E27FC236}">
                <a16:creationId xmlns:a16="http://schemas.microsoft.com/office/drawing/2014/main" id="{8D671E54-421A-3035-EFE0-60BAF88C6E0D}"/>
              </a:ext>
            </a:extLst>
          </p:cNvPr>
          <p:cNvSpPr/>
          <p:nvPr/>
        </p:nvSpPr>
        <p:spPr>
          <a:xfrm>
            <a:off x="7611989" y="3175312"/>
            <a:ext cx="194399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1,200</a:t>
            </a:r>
            <a:r>
              <a:rPr kumimoji="1" lang="ja-JP" altLang="en-US" sz="900">
                <a:solidFill>
                  <a:srgbClr val="167BCD"/>
                </a:solidFill>
                <a:latin typeface="+mj-ea"/>
                <a:ea typeface="+mj-ea"/>
              </a:rPr>
              <a:t>件</a:t>
            </a:r>
            <a:r>
              <a:rPr kumimoji="1" lang="en-US" altLang="ja-JP" sz="900" dirty="0">
                <a:solidFill>
                  <a:srgbClr val="167BCD"/>
                </a:solidFill>
                <a:latin typeface="+mj-ea"/>
                <a:ea typeface="+mj-ea"/>
              </a:rPr>
              <a:t> / 15</a:t>
            </a:r>
            <a:r>
              <a:rPr kumimoji="1" lang="ja-JP" altLang="en-US" sz="900">
                <a:solidFill>
                  <a:srgbClr val="167BCD"/>
                </a:solidFill>
                <a:latin typeface="+mj-ea"/>
                <a:ea typeface="+mj-ea"/>
              </a:rPr>
              <a:t>件</a:t>
            </a:r>
            <a:endParaRPr kumimoji="1" lang="en-US" altLang="ja-JP" sz="900" dirty="0">
              <a:solidFill>
                <a:srgbClr val="167BCD"/>
              </a:solidFill>
              <a:latin typeface="+mj-ea"/>
              <a:ea typeface="+mj-ea"/>
            </a:endParaRPr>
          </a:p>
        </p:txBody>
      </p:sp>
      <p:sp>
        <p:nvSpPr>
          <p:cNvPr id="87" name="タイトル 5">
            <a:extLst>
              <a:ext uri="{FF2B5EF4-FFF2-40B4-BE49-F238E27FC236}">
                <a16:creationId xmlns:a16="http://schemas.microsoft.com/office/drawing/2014/main" id="{FDB47710-80FA-6E92-0603-0DB3D4E75106}"/>
              </a:ext>
            </a:extLst>
          </p:cNvPr>
          <p:cNvSpPr txBox="1">
            <a:spLocks/>
          </p:cNvSpPr>
          <p:nvPr/>
        </p:nvSpPr>
        <p:spPr>
          <a:xfrm>
            <a:off x="0" y="-59"/>
            <a:ext cx="9906000" cy="360000"/>
          </a:xfrm>
          <a:prstGeom prst="rect">
            <a:avLst/>
          </a:prstGeom>
          <a:solidFill>
            <a:srgbClr val="1E9AFF"/>
          </a:solidFill>
        </p:spPr>
        <p:txBody>
          <a:bodyPr vert="horz" wrap="square" lIns="91440" tIns="46800" rIns="91440" bIns="45720" rtlCol="0" anchor="ctr">
            <a:normAutofit lnSpcReduction="10000"/>
          </a:bodyPr>
          <a:lstStyle>
            <a:lvl1pPr algn="l" defTabSz="829407" rtl="0" eaLnBrk="1" latinLnBrk="0" hangingPunct="1">
              <a:lnSpc>
                <a:spcPct val="100000"/>
              </a:lnSpc>
              <a:spcBef>
                <a:spcPct val="0"/>
              </a:spcBef>
              <a:buNone/>
              <a:defRPr kumimoji="1" lang="ja-JP" altLang="en-US" sz="2400" b="0" i="0" kern="1200" dirty="0">
                <a:solidFill>
                  <a:schemeClr val="tx1">
                    <a:lumMod val="65000"/>
                    <a:lumOff val="35000"/>
                  </a:schemeClr>
                </a:solidFill>
                <a:latin typeface="Meiryo" panose="020B0604030504040204" pitchFamily="34" charset="-128"/>
                <a:ea typeface="Meiryo" panose="020B0604030504040204" pitchFamily="34" charset="-128"/>
                <a:cs typeface="+mj-cs"/>
              </a:defRPr>
            </a:lvl1pPr>
          </a:lstStyle>
          <a:p>
            <a:pPr algn="ctr"/>
            <a:endParaRPr lang="ja-JP" altLang="en-US" sz="1800">
              <a:solidFill>
                <a:schemeClr val="bg1"/>
              </a:solidFill>
              <a:latin typeface="+mj-lt"/>
              <a:ea typeface="Hiragino Sans W7" panose="020B0400000000000000" pitchFamily="34" charset="-128"/>
            </a:endParaRPr>
          </a:p>
        </p:txBody>
      </p:sp>
      <p:sp>
        <p:nvSpPr>
          <p:cNvPr id="108" name="角丸四角形 107">
            <a:extLst>
              <a:ext uri="{FF2B5EF4-FFF2-40B4-BE49-F238E27FC236}">
                <a16:creationId xmlns:a16="http://schemas.microsoft.com/office/drawing/2014/main" id="{EAEFE3D8-FA15-A7BD-D5F7-9D21A3A727AD}"/>
              </a:ext>
            </a:extLst>
          </p:cNvPr>
          <p:cNvSpPr/>
          <p:nvPr/>
        </p:nvSpPr>
        <p:spPr>
          <a:xfrm>
            <a:off x="377430" y="3642849"/>
            <a:ext cx="247078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トークスクリプト作成</a:t>
            </a:r>
            <a:r>
              <a:rPr kumimoji="1" lang="en-US" altLang="ja-JP" sz="700" dirty="0">
                <a:solidFill>
                  <a:srgbClr val="167BCD"/>
                </a:solidFill>
                <a:latin typeface="+mj-ea"/>
                <a:ea typeface="+mj-ea"/>
              </a:rPr>
              <a:t>/</a:t>
            </a:r>
            <a:r>
              <a:rPr kumimoji="1" lang="ja-JP" altLang="en-US" sz="700">
                <a:solidFill>
                  <a:srgbClr val="167BCD"/>
                </a:solidFill>
                <a:latin typeface="+mj-ea"/>
                <a:ea typeface="+mj-ea"/>
              </a:rPr>
              <a:t>修正含む</a:t>
            </a:r>
          </a:p>
        </p:txBody>
      </p:sp>
      <p:sp>
        <p:nvSpPr>
          <p:cNvPr id="109" name="角丸四角形 108">
            <a:extLst>
              <a:ext uri="{FF2B5EF4-FFF2-40B4-BE49-F238E27FC236}">
                <a16:creationId xmlns:a16="http://schemas.microsoft.com/office/drawing/2014/main" id="{01C12FD5-DA02-BB67-DE10-3C9E74C80DD7}"/>
              </a:ext>
            </a:extLst>
          </p:cNvPr>
          <p:cNvSpPr/>
          <p:nvPr/>
        </p:nvSpPr>
        <p:spPr>
          <a:xfrm>
            <a:off x="385755" y="2810010"/>
            <a:ext cx="2463524" cy="36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営業手法</a:t>
            </a:r>
            <a:endParaRPr kumimoji="1" lang="ja-JP" altLang="en-US" sz="700" dirty="0">
              <a:solidFill>
                <a:srgbClr val="167BCD"/>
              </a:solidFill>
              <a:latin typeface="+mj-ea"/>
              <a:ea typeface="+mj-ea"/>
            </a:endParaRPr>
          </a:p>
        </p:txBody>
      </p:sp>
      <p:sp>
        <p:nvSpPr>
          <p:cNvPr id="110" name="角丸四角形 109">
            <a:extLst>
              <a:ext uri="{FF2B5EF4-FFF2-40B4-BE49-F238E27FC236}">
                <a16:creationId xmlns:a16="http://schemas.microsoft.com/office/drawing/2014/main" id="{06E8EB2B-4CCD-0935-98F0-78A63E68924F}"/>
              </a:ext>
            </a:extLst>
          </p:cNvPr>
          <p:cNvSpPr/>
          <p:nvPr/>
        </p:nvSpPr>
        <p:spPr>
          <a:xfrm>
            <a:off x="406198" y="4453582"/>
            <a:ext cx="2463524"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定例</a:t>
            </a:r>
            <a:r>
              <a:rPr kumimoji="1" lang="en-US" altLang="ja-JP" sz="700" dirty="0">
                <a:solidFill>
                  <a:srgbClr val="167BCD"/>
                </a:solidFill>
                <a:latin typeface="+mj-ea"/>
                <a:ea typeface="+mj-ea"/>
              </a:rPr>
              <a:t>MTG 4</a:t>
            </a:r>
            <a:r>
              <a:rPr kumimoji="1" lang="ja-JP" altLang="en-US" sz="700">
                <a:solidFill>
                  <a:srgbClr val="167BCD"/>
                </a:solidFill>
                <a:latin typeface="+mj-ea"/>
                <a:ea typeface="+mj-ea"/>
              </a:rPr>
              <a:t>回（月）</a:t>
            </a:r>
            <a:endParaRPr kumimoji="1" lang="ja-JP" altLang="en-US" sz="700" dirty="0">
              <a:solidFill>
                <a:srgbClr val="167BCD"/>
              </a:solidFill>
              <a:latin typeface="+mj-ea"/>
              <a:ea typeface="+mj-ea"/>
            </a:endParaRPr>
          </a:p>
        </p:txBody>
      </p:sp>
      <p:sp>
        <p:nvSpPr>
          <p:cNvPr id="111" name="角丸四角形 110">
            <a:extLst>
              <a:ext uri="{FF2B5EF4-FFF2-40B4-BE49-F238E27FC236}">
                <a16:creationId xmlns:a16="http://schemas.microsoft.com/office/drawing/2014/main" id="{A2894607-D2F9-1708-70C9-F9648CAC82E3}"/>
              </a:ext>
            </a:extLst>
          </p:cNvPr>
          <p:cNvSpPr/>
          <p:nvPr/>
        </p:nvSpPr>
        <p:spPr>
          <a:xfrm>
            <a:off x="3144286" y="3604716"/>
            <a:ext cx="1930003"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12" name="角丸四角形 111">
            <a:extLst>
              <a:ext uri="{FF2B5EF4-FFF2-40B4-BE49-F238E27FC236}">
                <a16:creationId xmlns:a16="http://schemas.microsoft.com/office/drawing/2014/main" id="{9BEF222C-54CF-1D73-1748-E8B94C663FAD}"/>
              </a:ext>
            </a:extLst>
          </p:cNvPr>
          <p:cNvSpPr/>
          <p:nvPr/>
        </p:nvSpPr>
        <p:spPr>
          <a:xfrm>
            <a:off x="5392063" y="3587882"/>
            <a:ext cx="1887253"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13" name="角丸四角形 112">
            <a:extLst>
              <a:ext uri="{FF2B5EF4-FFF2-40B4-BE49-F238E27FC236}">
                <a16:creationId xmlns:a16="http://schemas.microsoft.com/office/drawing/2014/main" id="{34A520DA-52C2-F551-711A-1ED3E69A663D}"/>
              </a:ext>
            </a:extLst>
          </p:cNvPr>
          <p:cNvSpPr/>
          <p:nvPr/>
        </p:nvSpPr>
        <p:spPr>
          <a:xfrm>
            <a:off x="7611989" y="3573000"/>
            <a:ext cx="1943992"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14" name="角丸四角形 113">
            <a:extLst>
              <a:ext uri="{FF2B5EF4-FFF2-40B4-BE49-F238E27FC236}">
                <a16:creationId xmlns:a16="http://schemas.microsoft.com/office/drawing/2014/main" id="{C23F349B-CCAE-4E83-5D6D-41E48FA721E2}"/>
              </a:ext>
            </a:extLst>
          </p:cNvPr>
          <p:cNvSpPr/>
          <p:nvPr/>
        </p:nvSpPr>
        <p:spPr>
          <a:xfrm>
            <a:off x="3133395" y="2810010"/>
            <a:ext cx="1943995"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テレアポ</a:t>
            </a:r>
            <a:endParaRPr kumimoji="1" lang="ja-JP" altLang="en-US" sz="900" dirty="0">
              <a:solidFill>
                <a:srgbClr val="167BCD"/>
              </a:solidFill>
              <a:latin typeface="+mj-ea"/>
              <a:ea typeface="+mj-ea"/>
            </a:endParaRPr>
          </a:p>
        </p:txBody>
      </p:sp>
      <p:sp>
        <p:nvSpPr>
          <p:cNvPr id="115" name="角丸四角形 114">
            <a:extLst>
              <a:ext uri="{FF2B5EF4-FFF2-40B4-BE49-F238E27FC236}">
                <a16:creationId xmlns:a16="http://schemas.microsoft.com/office/drawing/2014/main" id="{C5E05DBD-A942-ACC3-AA8E-51B57EF0E929}"/>
              </a:ext>
            </a:extLst>
          </p:cNvPr>
          <p:cNvSpPr/>
          <p:nvPr/>
        </p:nvSpPr>
        <p:spPr>
          <a:xfrm>
            <a:off x="5381770" y="2790021"/>
            <a:ext cx="1911814"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テレアポ</a:t>
            </a:r>
            <a:endParaRPr kumimoji="1" lang="ja-JP" altLang="en-US" sz="900" dirty="0">
              <a:solidFill>
                <a:srgbClr val="167BCD"/>
              </a:solidFill>
              <a:latin typeface="+mj-ea"/>
              <a:ea typeface="+mj-ea"/>
            </a:endParaRPr>
          </a:p>
        </p:txBody>
      </p:sp>
      <p:sp>
        <p:nvSpPr>
          <p:cNvPr id="116" name="角丸四角形 115">
            <a:extLst>
              <a:ext uri="{FF2B5EF4-FFF2-40B4-BE49-F238E27FC236}">
                <a16:creationId xmlns:a16="http://schemas.microsoft.com/office/drawing/2014/main" id="{EEA8A152-D324-29D6-2A5A-EB8DF346DB6E}"/>
              </a:ext>
            </a:extLst>
          </p:cNvPr>
          <p:cNvSpPr/>
          <p:nvPr/>
        </p:nvSpPr>
        <p:spPr>
          <a:xfrm>
            <a:off x="7615088" y="2786679"/>
            <a:ext cx="1943995"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テレアポ</a:t>
            </a:r>
            <a:endParaRPr kumimoji="1" lang="ja-JP" altLang="en-US" sz="900" dirty="0">
              <a:solidFill>
                <a:srgbClr val="167BCD"/>
              </a:solidFill>
              <a:latin typeface="+mj-ea"/>
              <a:ea typeface="+mj-ea"/>
            </a:endParaRPr>
          </a:p>
        </p:txBody>
      </p:sp>
      <p:sp>
        <p:nvSpPr>
          <p:cNvPr id="117" name="角丸四角形 116">
            <a:extLst>
              <a:ext uri="{FF2B5EF4-FFF2-40B4-BE49-F238E27FC236}">
                <a16:creationId xmlns:a16="http://schemas.microsoft.com/office/drawing/2014/main" id="{56674110-E2FB-5107-4FEB-2D0C5DB35E82}"/>
              </a:ext>
            </a:extLst>
          </p:cNvPr>
          <p:cNvSpPr/>
          <p:nvPr/>
        </p:nvSpPr>
        <p:spPr>
          <a:xfrm>
            <a:off x="3131150" y="4377588"/>
            <a:ext cx="194314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18" name="角丸四角形 117">
            <a:extLst>
              <a:ext uri="{FF2B5EF4-FFF2-40B4-BE49-F238E27FC236}">
                <a16:creationId xmlns:a16="http://schemas.microsoft.com/office/drawing/2014/main" id="{639254A3-82BE-E988-FE31-1A537173FFCF}"/>
              </a:ext>
            </a:extLst>
          </p:cNvPr>
          <p:cNvSpPr/>
          <p:nvPr/>
        </p:nvSpPr>
        <p:spPr>
          <a:xfrm>
            <a:off x="5392063" y="4365000"/>
            <a:ext cx="1877758"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19" name="角丸四角形 118">
            <a:extLst>
              <a:ext uri="{FF2B5EF4-FFF2-40B4-BE49-F238E27FC236}">
                <a16:creationId xmlns:a16="http://schemas.microsoft.com/office/drawing/2014/main" id="{B04B23E9-574A-6688-EB31-C40DBD9C4738}"/>
              </a:ext>
            </a:extLst>
          </p:cNvPr>
          <p:cNvSpPr/>
          <p:nvPr/>
        </p:nvSpPr>
        <p:spPr>
          <a:xfrm>
            <a:off x="7619332" y="4375284"/>
            <a:ext cx="1936645"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rgbClr val="167BCD"/>
                </a:solidFill>
                <a:latin typeface="+mj-ea"/>
                <a:ea typeface="+mj-ea"/>
              </a:rPr>
              <a:t>◯</a:t>
            </a:r>
            <a:endParaRPr kumimoji="1" lang="en-US" altLang="ja-JP" sz="900" dirty="0">
              <a:solidFill>
                <a:srgbClr val="167BCD"/>
              </a:solidFill>
              <a:latin typeface="+mj-ea"/>
              <a:ea typeface="+mj-ea"/>
            </a:endParaRPr>
          </a:p>
        </p:txBody>
      </p:sp>
      <p:sp>
        <p:nvSpPr>
          <p:cNvPr id="120" name="角丸四角形 119">
            <a:extLst>
              <a:ext uri="{FF2B5EF4-FFF2-40B4-BE49-F238E27FC236}">
                <a16:creationId xmlns:a16="http://schemas.microsoft.com/office/drawing/2014/main" id="{6CD921AE-2989-3019-6A5C-AA6FCE0935E4}"/>
              </a:ext>
            </a:extLst>
          </p:cNvPr>
          <p:cNvSpPr/>
          <p:nvPr/>
        </p:nvSpPr>
        <p:spPr>
          <a:xfrm>
            <a:off x="396844" y="4814648"/>
            <a:ext cx="246352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ディレクション費用</a:t>
            </a:r>
            <a:r>
              <a:rPr kumimoji="1" lang="en-US" altLang="ja-JP" sz="700" dirty="0">
                <a:solidFill>
                  <a:srgbClr val="167BCD"/>
                </a:solidFill>
                <a:latin typeface="+mj-ea"/>
                <a:ea typeface="+mj-ea"/>
              </a:rPr>
              <a:t> </a:t>
            </a:r>
            <a:r>
              <a:rPr kumimoji="1" lang="ja-JP" altLang="en-US" sz="700">
                <a:solidFill>
                  <a:srgbClr val="167BCD"/>
                </a:solidFill>
                <a:latin typeface="+mj-ea"/>
                <a:ea typeface="+mj-ea"/>
              </a:rPr>
              <a:t>（総額に含む）</a:t>
            </a:r>
            <a:endParaRPr kumimoji="1" lang="ja-JP" altLang="en-US" sz="700" dirty="0">
              <a:solidFill>
                <a:srgbClr val="167BCD"/>
              </a:solidFill>
              <a:latin typeface="+mj-ea"/>
              <a:ea typeface="+mj-ea"/>
            </a:endParaRPr>
          </a:p>
        </p:txBody>
      </p:sp>
      <p:sp>
        <p:nvSpPr>
          <p:cNvPr id="121" name="角丸四角形 120">
            <a:extLst>
              <a:ext uri="{FF2B5EF4-FFF2-40B4-BE49-F238E27FC236}">
                <a16:creationId xmlns:a16="http://schemas.microsoft.com/office/drawing/2014/main" id="{B5389368-AE3F-1E08-5991-97520E43A2C8}"/>
              </a:ext>
            </a:extLst>
          </p:cNvPr>
          <p:cNvSpPr/>
          <p:nvPr/>
        </p:nvSpPr>
        <p:spPr>
          <a:xfrm>
            <a:off x="407215" y="5765836"/>
            <a:ext cx="246352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rgbClr val="167BCD"/>
                </a:solidFill>
                <a:latin typeface="+mj-ea"/>
                <a:ea typeface="+mj-ea"/>
              </a:rPr>
              <a:t>アポイント獲得単価（</a:t>
            </a:r>
            <a:r>
              <a:rPr kumimoji="1" lang="en-US" altLang="ja-JP" sz="800" dirty="0">
                <a:solidFill>
                  <a:srgbClr val="167BCD"/>
                </a:solidFill>
                <a:latin typeface="+mj-ea"/>
                <a:ea typeface="+mj-ea"/>
              </a:rPr>
              <a:t>CPA</a:t>
            </a:r>
            <a:r>
              <a:rPr kumimoji="1" lang="ja-JP" altLang="en-US" sz="800">
                <a:solidFill>
                  <a:srgbClr val="167BCD"/>
                </a:solidFill>
                <a:latin typeface="+mj-ea"/>
                <a:ea typeface="+mj-ea"/>
              </a:rPr>
              <a:t>）</a:t>
            </a:r>
            <a:endParaRPr kumimoji="1" lang="ja-JP" altLang="en-US" sz="800" dirty="0">
              <a:solidFill>
                <a:srgbClr val="167BCD"/>
              </a:solidFill>
              <a:latin typeface="+mj-ea"/>
              <a:ea typeface="+mj-ea"/>
            </a:endParaRPr>
          </a:p>
        </p:txBody>
      </p:sp>
      <p:sp>
        <p:nvSpPr>
          <p:cNvPr id="122" name="角丸四角形 121">
            <a:extLst>
              <a:ext uri="{FF2B5EF4-FFF2-40B4-BE49-F238E27FC236}">
                <a16:creationId xmlns:a16="http://schemas.microsoft.com/office/drawing/2014/main" id="{692FEF91-6E02-4849-07C4-0F0B0DF18B6F}"/>
              </a:ext>
            </a:extLst>
          </p:cNvPr>
          <p:cNvSpPr/>
          <p:nvPr/>
        </p:nvSpPr>
        <p:spPr>
          <a:xfrm>
            <a:off x="3144484" y="4805024"/>
            <a:ext cx="1943995"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6</a:t>
            </a:r>
            <a:r>
              <a:rPr kumimoji="1" lang="ja-JP" altLang="en-US" sz="900">
                <a:solidFill>
                  <a:srgbClr val="167BCD"/>
                </a:solidFill>
                <a:latin typeface="+mj-ea"/>
                <a:ea typeface="+mj-ea"/>
              </a:rPr>
              <a:t>万円</a:t>
            </a:r>
            <a:endParaRPr kumimoji="1" lang="ja-JP" altLang="en-US" sz="900" dirty="0">
              <a:solidFill>
                <a:srgbClr val="167BCD"/>
              </a:solidFill>
              <a:latin typeface="+mj-ea"/>
              <a:ea typeface="+mj-ea"/>
            </a:endParaRPr>
          </a:p>
        </p:txBody>
      </p:sp>
      <p:sp>
        <p:nvSpPr>
          <p:cNvPr id="123" name="角丸四角形 122">
            <a:extLst>
              <a:ext uri="{FF2B5EF4-FFF2-40B4-BE49-F238E27FC236}">
                <a16:creationId xmlns:a16="http://schemas.microsoft.com/office/drawing/2014/main" id="{3BE1C3A2-ECBA-0CD7-8C5B-0250E4390835}"/>
              </a:ext>
            </a:extLst>
          </p:cNvPr>
          <p:cNvSpPr/>
          <p:nvPr/>
        </p:nvSpPr>
        <p:spPr>
          <a:xfrm>
            <a:off x="5381692" y="4795431"/>
            <a:ext cx="191181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6</a:t>
            </a:r>
            <a:r>
              <a:rPr kumimoji="1" lang="ja-JP" altLang="en-US" sz="900">
                <a:solidFill>
                  <a:srgbClr val="167BCD"/>
                </a:solidFill>
                <a:latin typeface="+mj-ea"/>
                <a:ea typeface="+mj-ea"/>
              </a:rPr>
              <a:t>万円</a:t>
            </a:r>
            <a:endParaRPr kumimoji="1" lang="ja-JP" altLang="en-US" sz="900" dirty="0">
              <a:solidFill>
                <a:srgbClr val="167BCD"/>
              </a:solidFill>
              <a:latin typeface="+mj-ea"/>
              <a:ea typeface="+mj-ea"/>
            </a:endParaRPr>
          </a:p>
        </p:txBody>
      </p:sp>
      <p:sp>
        <p:nvSpPr>
          <p:cNvPr id="124" name="角丸四角形 123">
            <a:extLst>
              <a:ext uri="{FF2B5EF4-FFF2-40B4-BE49-F238E27FC236}">
                <a16:creationId xmlns:a16="http://schemas.microsoft.com/office/drawing/2014/main" id="{910495B1-971B-3158-DE9E-70AB9204BF7B}"/>
              </a:ext>
            </a:extLst>
          </p:cNvPr>
          <p:cNvSpPr/>
          <p:nvPr/>
        </p:nvSpPr>
        <p:spPr>
          <a:xfrm>
            <a:off x="7626177" y="4790039"/>
            <a:ext cx="1943995"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167BCD"/>
                </a:solidFill>
                <a:latin typeface="+mj-ea"/>
                <a:ea typeface="+mj-ea"/>
              </a:rPr>
              <a:t>6</a:t>
            </a:r>
            <a:r>
              <a:rPr kumimoji="1" lang="ja-JP" altLang="en-US" sz="900">
                <a:solidFill>
                  <a:srgbClr val="167BCD"/>
                </a:solidFill>
                <a:latin typeface="+mj-ea"/>
                <a:ea typeface="+mj-ea"/>
              </a:rPr>
              <a:t>万円</a:t>
            </a:r>
            <a:endParaRPr kumimoji="1" lang="ja-JP" altLang="en-US" sz="900" dirty="0">
              <a:solidFill>
                <a:srgbClr val="167BCD"/>
              </a:solidFill>
              <a:latin typeface="+mj-ea"/>
              <a:ea typeface="+mj-ea"/>
            </a:endParaRPr>
          </a:p>
        </p:txBody>
      </p:sp>
      <p:sp>
        <p:nvSpPr>
          <p:cNvPr id="125" name="角丸四角形 124">
            <a:extLst>
              <a:ext uri="{FF2B5EF4-FFF2-40B4-BE49-F238E27FC236}">
                <a16:creationId xmlns:a16="http://schemas.microsoft.com/office/drawing/2014/main" id="{4FED64AF-61C2-45C4-E111-2D6211C010CB}"/>
              </a:ext>
            </a:extLst>
          </p:cNvPr>
          <p:cNvSpPr/>
          <p:nvPr/>
        </p:nvSpPr>
        <p:spPr>
          <a:xfrm>
            <a:off x="3165079" y="5763908"/>
            <a:ext cx="1933771"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lnSpc>
                <a:spcPct val="150000"/>
              </a:lnSpc>
              <a:spcBef>
                <a:spcPts val="0"/>
              </a:spcBef>
              <a:spcAft>
                <a:spcPts val="0"/>
              </a:spcAft>
            </a:pPr>
            <a:r>
              <a:rPr lang="en-US" altLang="ja-JP" sz="900" dirty="0">
                <a:solidFill>
                  <a:srgbClr val="167BCD"/>
                </a:solidFill>
                <a:latin typeface="Meiryo" panose="020B0604030504040204" pitchFamily="34" charset="-128"/>
                <a:ea typeface="Meiryo" panose="020B0604030504040204" pitchFamily="34" charset="-128"/>
              </a:rPr>
              <a:t>32,571</a:t>
            </a:r>
            <a:r>
              <a:rPr lang="ja-JP" altLang="en-US" sz="900">
                <a:solidFill>
                  <a:srgbClr val="167BCD"/>
                </a:solidFill>
                <a:latin typeface="Meiryo" panose="020B0604030504040204" pitchFamily="34" charset="-128"/>
                <a:ea typeface="Meiryo" panose="020B0604030504040204" pitchFamily="34" charset="-128"/>
              </a:rPr>
              <a:t>円</a:t>
            </a:r>
            <a:endParaRPr lang="en-US" altLang="ja-JP" sz="900" b="0" dirty="0">
              <a:solidFill>
                <a:srgbClr val="167BCD"/>
              </a:solidFill>
              <a:effectLst/>
              <a:latin typeface="Meiryo" panose="020B0604030504040204" pitchFamily="34" charset="-128"/>
              <a:ea typeface="Meiryo" panose="020B0604030504040204" pitchFamily="34" charset="-128"/>
            </a:endParaRPr>
          </a:p>
        </p:txBody>
      </p:sp>
      <p:sp>
        <p:nvSpPr>
          <p:cNvPr id="126" name="角丸四角形 125">
            <a:extLst>
              <a:ext uri="{FF2B5EF4-FFF2-40B4-BE49-F238E27FC236}">
                <a16:creationId xmlns:a16="http://schemas.microsoft.com/office/drawing/2014/main" id="{8ABA8A91-CC61-3AFC-5597-BD4E0A09D16B}"/>
              </a:ext>
            </a:extLst>
          </p:cNvPr>
          <p:cNvSpPr/>
          <p:nvPr/>
        </p:nvSpPr>
        <p:spPr>
          <a:xfrm>
            <a:off x="5392063" y="5747473"/>
            <a:ext cx="1911813"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900" dirty="0">
                <a:solidFill>
                  <a:srgbClr val="167BCD"/>
                </a:solidFill>
                <a:latin typeface="Meiryo" panose="020B0604030504040204" pitchFamily="34" charset="-128"/>
                <a:ea typeface="Meiryo" panose="020B0604030504040204" pitchFamily="34" charset="-128"/>
              </a:rPr>
              <a:t>28,364</a:t>
            </a:r>
            <a:r>
              <a:rPr lang="ja-JP" altLang="en-US" sz="900">
                <a:solidFill>
                  <a:srgbClr val="167BCD"/>
                </a:solidFill>
                <a:latin typeface="Meiryo" panose="020B0604030504040204" pitchFamily="34" charset="-128"/>
                <a:ea typeface="Meiryo" panose="020B0604030504040204" pitchFamily="34" charset="-128"/>
              </a:rPr>
              <a:t>円</a:t>
            </a:r>
            <a:endParaRPr lang="en-US" altLang="ja-JP" sz="900" b="0" dirty="0">
              <a:solidFill>
                <a:srgbClr val="167BCD"/>
              </a:solidFill>
              <a:effectLst/>
              <a:latin typeface="Meiryo" panose="020B0604030504040204" pitchFamily="34" charset="-128"/>
              <a:ea typeface="Meiryo" panose="020B0604030504040204" pitchFamily="34" charset="-128"/>
            </a:endParaRPr>
          </a:p>
        </p:txBody>
      </p:sp>
      <p:sp>
        <p:nvSpPr>
          <p:cNvPr id="127" name="角丸四角形 126">
            <a:extLst>
              <a:ext uri="{FF2B5EF4-FFF2-40B4-BE49-F238E27FC236}">
                <a16:creationId xmlns:a16="http://schemas.microsoft.com/office/drawing/2014/main" id="{2EA5E94D-E1A5-DA22-E766-BACAE098411B}"/>
              </a:ext>
            </a:extLst>
          </p:cNvPr>
          <p:cNvSpPr/>
          <p:nvPr/>
        </p:nvSpPr>
        <p:spPr>
          <a:xfrm>
            <a:off x="7636549" y="5741227"/>
            <a:ext cx="1943994" cy="360000"/>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900" dirty="0">
                <a:solidFill>
                  <a:srgbClr val="167BCD"/>
                </a:solidFill>
                <a:latin typeface="Meiryo" panose="020B0604030504040204" pitchFamily="34" charset="-128"/>
                <a:ea typeface="Meiryo" panose="020B0604030504040204" pitchFamily="34" charset="-128"/>
              </a:rPr>
              <a:t>26,400</a:t>
            </a:r>
            <a:r>
              <a:rPr lang="ja-JP" altLang="en-US" sz="900">
                <a:solidFill>
                  <a:srgbClr val="167BCD"/>
                </a:solidFill>
                <a:latin typeface="Meiryo" panose="020B0604030504040204" pitchFamily="34" charset="-128"/>
                <a:ea typeface="Meiryo" panose="020B0604030504040204" pitchFamily="34" charset="-128"/>
              </a:rPr>
              <a:t>円</a:t>
            </a:r>
            <a:endParaRPr lang="en-US" altLang="ja-JP" sz="900" b="0" dirty="0">
              <a:solidFill>
                <a:srgbClr val="167BCD"/>
              </a:solidFill>
              <a:effectLst/>
              <a:latin typeface="Meiryo" panose="020B0604030504040204" pitchFamily="34" charset="-128"/>
              <a:ea typeface="Meiryo" panose="020B0604030504040204" pitchFamily="34" charset="-128"/>
            </a:endParaRPr>
          </a:p>
        </p:txBody>
      </p:sp>
      <p:sp>
        <p:nvSpPr>
          <p:cNvPr id="128" name="角丸四角形 127">
            <a:extLst>
              <a:ext uri="{FF2B5EF4-FFF2-40B4-BE49-F238E27FC236}">
                <a16:creationId xmlns:a16="http://schemas.microsoft.com/office/drawing/2014/main" id="{6DCFD95D-636F-8753-3437-67E33E0DBE58}"/>
              </a:ext>
            </a:extLst>
          </p:cNvPr>
          <p:cNvSpPr/>
          <p:nvPr/>
        </p:nvSpPr>
        <p:spPr>
          <a:xfrm>
            <a:off x="389999" y="5296062"/>
            <a:ext cx="2463524"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700">
                <a:solidFill>
                  <a:srgbClr val="167BCD"/>
                </a:solidFill>
                <a:latin typeface="+mj-ea"/>
                <a:ea typeface="+mj-ea"/>
              </a:rPr>
              <a:t>営業支援体制</a:t>
            </a:r>
            <a:endParaRPr kumimoji="1" lang="ja-JP" altLang="en-US" sz="700" dirty="0">
              <a:solidFill>
                <a:srgbClr val="167BCD"/>
              </a:solidFill>
              <a:latin typeface="+mj-ea"/>
              <a:ea typeface="+mj-ea"/>
            </a:endParaRPr>
          </a:p>
        </p:txBody>
      </p:sp>
      <p:sp>
        <p:nvSpPr>
          <p:cNvPr id="129" name="角丸四角形 128">
            <a:extLst>
              <a:ext uri="{FF2B5EF4-FFF2-40B4-BE49-F238E27FC236}">
                <a16:creationId xmlns:a16="http://schemas.microsoft.com/office/drawing/2014/main" id="{701CA27A-23F2-8B91-DB48-FE6685DE5DDE}"/>
              </a:ext>
            </a:extLst>
          </p:cNvPr>
          <p:cNvSpPr/>
          <p:nvPr/>
        </p:nvSpPr>
        <p:spPr>
          <a:xfrm>
            <a:off x="3137639" y="5286438"/>
            <a:ext cx="1943995"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700" b="0" i="0" u="none" strike="noStrike" dirty="0">
                <a:solidFill>
                  <a:srgbClr val="167BCD"/>
                </a:solidFill>
                <a:effectLst/>
                <a:latin typeface="Meiryo" panose="020B0604030504040204" pitchFamily="34" charset="-128"/>
                <a:ea typeface="Meiryo" panose="020B0604030504040204" pitchFamily="34" charset="-128"/>
              </a:rPr>
              <a:t>PM 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専属ディレクター</a:t>
            </a:r>
            <a:r>
              <a:rPr lang="en-US" altLang="ja-JP" sz="700" b="0" i="0" u="none" strike="noStrike" dirty="0">
                <a:solidFill>
                  <a:srgbClr val="167BCD"/>
                </a:solidFill>
                <a:effectLst/>
                <a:latin typeface="Meiryo" panose="020B0604030504040204" pitchFamily="34" charset="-128"/>
                <a:ea typeface="Meiryo" panose="020B0604030504040204" pitchFamily="34" charset="-128"/>
              </a:rPr>
              <a:t>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dirty="0">
              <a:solidFill>
                <a:srgbClr val="167BCD"/>
              </a:solidFill>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営業担当</a:t>
            </a:r>
            <a:r>
              <a:rPr lang="en-US" altLang="ja-JP" sz="700" b="0" i="0" u="none" strike="noStrike" dirty="0">
                <a:solidFill>
                  <a:srgbClr val="167BCD"/>
                </a:solidFill>
                <a:effectLst/>
                <a:latin typeface="Meiryo" panose="020B0604030504040204" pitchFamily="34" charset="-128"/>
                <a:ea typeface="Meiryo" panose="020B0604030504040204" pitchFamily="34" charset="-128"/>
              </a:rPr>
              <a:t>2</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p:txBody>
      </p:sp>
      <p:sp>
        <p:nvSpPr>
          <p:cNvPr id="130" name="角丸四角形 129">
            <a:extLst>
              <a:ext uri="{FF2B5EF4-FFF2-40B4-BE49-F238E27FC236}">
                <a16:creationId xmlns:a16="http://schemas.microsoft.com/office/drawing/2014/main" id="{03164FF3-1ADA-3062-3241-ECDDA5CF746B}"/>
              </a:ext>
            </a:extLst>
          </p:cNvPr>
          <p:cNvSpPr/>
          <p:nvPr/>
        </p:nvSpPr>
        <p:spPr>
          <a:xfrm>
            <a:off x="5374847" y="5276845"/>
            <a:ext cx="1911814"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700" b="0" i="0" u="none" strike="noStrike" dirty="0">
                <a:solidFill>
                  <a:srgbClr val="167BCD"/>
                </a:solidFill>
                <a:effectLst/>
                <a:latin typeface="Meiryo" panose="020B0604030504040204" pitchFamily="34" charset="-128"/>
                <a:ea typeface="Meiryo" panose="020B0604030504040204" pitchFamily="34" charset="-128"/>
              </a:rPr>
              <a:t>PM1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専属ディレクター</a:t>
            </a:r>
            <a:r>
              <a:rPr lang="en-US" altLang="ja-JP" sz="700" b="0" i="0" u="none" strike="noStrike" dirty="0">
                <a:solidFill>
                  <a:srgbClr val="167BCD"/>
                </a:solidFill>
                <a:effectLst/>
                <a:latin typeface="Meiryo" panose="020B0604030504040204" pitchFamily="34" charset="-128"/>
                <a:ea typeface="Meiryo" panose="020B0604030504040204" pitchFamily="34" charset="-128"/>
              </a:rPr>
              <a:t>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dirty="0">
              <a:solidFill>
                <a:srgbClr val="167BCD"/>
              </a:solidFill>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営業担当</a:t>
            </a:r>
            <a:r>
              <a:rPr lang="en-US" altLang="ja-JP" sz="700" dirty="0">
                <a:solidFill>
                  <a:srgbClr val="167BCD"/>
                </a:solidFill>
                <a:latin typeface="Meiryo" panose="020B0604030504040204" pitchFamily="34" charset="-128"/>
                <a:ea typeface="Meiryo" panose="020B0604030504040204" pitchFamily="34" charset="-128"/>
              </a:rPr>
              <a:t>2</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p:txBody>
      </p:sp>
      <p:sp>
        <p:nvSpPr>
          <p:cNvPr id="131" name="角丸四角形 130">
            <a:extLst>
              <a:ext uri="{FF2B5EF4-FFF2-40B4-BE49-F238E27FC236}">
                <a16:creationId xmlns:a16="http://schemas.microsoft.com/office/drawing/2014/main" id="{C596AD6A-458F-9D2E-EBB1-0120199D4AC0}"/>
              </a:ext>
            </a:extLst>
          </p:cNvPr>
          <p:cNvSpPr/>
          <p:nvPr/>
        </p:nvSpPr>
        <p:spPr>
          <a:xfrm>
            <a:off x="7619332" y="5271453"/>
            <a:ext cx="1943995"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700" b="0" i="0" u="none" strike="noStrike" dirty="0">
                <a:solidFill>
                  <a:srgbClr val="167BCD"/>
                </a:solidFill>
                <a:effectLst/>
                <a:latin typeface="Meiryo" panose="020B0604030504040204" pitchFamily="34" charset="-128"/>
                <a:ea typeface="Meiryo" panose="020B0604030504040204" pitchFamily="34" charset="-128"/>
              </a:rPr>
              <a:t>PM1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専属ディレクター</a:t>
            </a:r>
            <a:r>
              <a:rPr lang="en-US" altLang="ja-JP" sz="700" b="0" i="0" u="none" strike="noStrike" dirty="0">
                <a:solidFill>
                  <a:srgbClr val="167BCD"/>
                </a:solidFill>
                <a:effectLst/>
                <a:latin typeface="Meiryo" panose="020B0604030504040204" pitchFamily="34" charset="-128"/>
                <a:ea typeface="Meiryo" panose="020B0604030504040204" pitchFamily="34" charset="-128"/>
              </a:rPr>
              <a:t>1</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dirty="0">
              <a:solidFill>
                <a:srgbClr val="167BCD"/>
              </a:solidFill>
              <a:latin typeface="Meiryo" panose="020B0604030504040204" pitchFamily="34" charset="-128"/>
              <a:ea typeface="Meiryo" panose="020B0604030504040204" pitchFamily="34" charset="-128"/>
            </a:endParaRPr>
          </a:p>
          <a:p>
            <a:pPr algn="ctr">
              <a:lnSpc>
                <a:spcPct val="150000"/>
              </a:lnSpc>
            </a:pPr>
            <a:r>
              <a:rPr lang="ja-JP" altLang="en-US" sz="700" b="0" i="0" u="none" strike="noStrike">
                <a:solidFill>
                  <a:srgbClr val="167BCD"/>
                </a:solidFill>
                <a:effectLst/>
                <a:latin typeface="Meiryo" panose="020B0604030504040204" pitchFamily="34" charset="-128"/>
                <a:ea typeface="Meiryo" panose="020B0604030504040204" pitchFamily="34" charset="-128"/>
              </a:rPr>
              <a:t>営業担当</a:t>
            </a:r>
            <a:r>
              <a:rPr lang="en-US" altLang="ja-JP" sz="700" dirty="0">
                <a:solidFill>
                  <a:srgbClr val="167BCD"/>
                </a:solidFill>
                <a:latin typeface="Meiryo" panose="020B0604030504040204" pitchFamily="34" charset="-128"/>
                <a:ea typeface="Meiryo" panose="020B0604030504040204" pitchFamily="34" charset="-128"/>
              </a:rPr>
              <a:t>2</a:t>
            </a:r>
            <a:r>
              <a:rPr lang="ja-JP" altLang="en-US" sz="700" b="0" i="0" u="none" strike="noStrike">
                <a:solidFill>
                  <a:srgbClr val="167BCD"/>
                </a:solidFill>
                <a:effectLst/>
                <a:latin typeface="Meiryo" panose="020B0604030504040204" pitchFamily="34" charset="-128"/>
                <a:ea typeface="Meiryo" panose="020B0604030504040204" pitchFamily="34" charset="-128"/>
              </a:rPr>
              <a:t>名</a:t>
            </a:r>
            <a:endParaRPr lang="en-US" altLang="ja-JP" sz="700" b="0" i="0" u="none" strike="noStrike" dirty="0">
              <a:solidFill>
                <a:srgbClr val="167BCD"/>
              </a:solidFill>
              <a:effectLst/>
              <a:latin typeface="Meiryo" panose="020B0604030504040204" pitchFamily="34" charset="-128"/>
              <a:ea typeface="Meiryo" panose="020B0604030504040204" pitchFamily="34" charset="-128"/>
            </a:endParaRPr>
          </a:p>
        </p:txBody>
      </p:sp>
      <p:cxnSp>
        <p:nvCxnSpPr>
          <p:cNvPr id="133" name="直線コネクタ 132">
            <a:extLst>
              <a:ext uri="{FF2B5EF4-FFF2-40B4-BE49-F238E27FC236}">
                <a16:creationId xmlns:a16="http://schemas.microsoft.com/office/drawing/2014/main" id="{5334EA7E-F8BC-2A4E-8648-D9EB8989EDF1}"/>
              </a:ext>
            </a:extLst>
          </p:cNvPr>
          <p:cNvCxnSpPr>
            <a:cxnSpLocks/>
          </p:cNvCxnSpPr>
          <p:nvPr/>
        </p:nvCxnSpPr>
        <p:spPr>
          <a:xfrm>
            <a:off x="2976905" y="765000"/>
            <a:ext cx="0" cy="5394460"/>
          </a:xfrm>
          <a:prstGeom prst="line">
            <a:avLst/>
          </a:prstGeom>
          <a:solidFill>
            <a:schemeClr val="bg1">
              <a:lumMod val="95000"/>
            </a:schemeClr>
          </a:solidFill>
          <a:ln w="12700">
            <a:solidFill>
              <a:srgbClr val="F0F0F0"/>
            </a:solidFill>
          </a:ln>
        </p:spPr>
      </p:cxnSp>
      <p:cxnSp>
        <p:nvCxnSpPr>
          <p:cNvPr id="134" name="直線コネクタ 133">
            <a:extLst>
              <a:ext uri="{FF2B5EF4-FFF2-40B4-BE49-F238E27FC236}">
                <a16:creationId xmlns:a16="http://schemas.microsoft.com/office/drawing/2014/main" id="{81AD85C2-5F7A-53B2-E565-24DC3153B040}"/>
              </a:ext>
            </a:extLst>
          </p:cNvPr>
          <p:cNvCxnSpPr>
            <a:cxnSpLocks/>
          </p:cNvCxnSpPr>
          <p:nvPr/>
        </p:nvCxnSpPr>
        <p:spPr>
          <a:xfrm>
            <a:off x="5208905" y="765000"/>
            <a:ext cx="0" cy="5394460"/>
          </a:xfrm>
          <a:prstGeom prst="line">
            <a:avLst/>
          </a:prstGeom>
          <a:solidFill>
            <a:schemeClr val="bg1">
              <a:lumMod val="95000"/>
            </a:schemeClr>
          </a:solidFill>
          <a:ln w="12700">
            <a:solidFill>
              <a:srgbClr val="F0F0F0"/>
            </a:solidFill>
          </a:ln>
        </p:spPr>
      </p:cxnSp>
      <p:cxnSp>
        <p:nvCxnSpPr>
          <p:cNvPr id="135" name="直線コネクタ 134">
            <a:extLst>
              <a:ext uri="{FF2B5EF4-FFF2-40B4-BE49-F238E27FC236}">
                <a16:creationId xmlns:a16="http://schemas.microsoft.com/office/drawing/2014/main" id="{3F98A9B9-79D5-6A4C-0A69-987FFE5B0071}"/>
              </a:ext>
            </a:extLst>
          </p:cNvPr>
          <p:cNvCxnSpPr>
            <a:cxnSpLocks/>
          </p:cNvCxnSpPr>
          <p:nvPr/>
        </p:nvCxnSpPr>
        <p:spPr>
          <a:xfrm>
            <a:off x="7440905" y="765000"/>
            <a:ext cx="0" cy="5394460"/>
          </a:xfrm>
          <a:prstGeom prst="line">
            <a:avLst/>
          </a:prstGeom>
          <a:solidFill>
            <a:schemeClr val="bg1">
              <a:lumMod val="95000"/>
            </a:schemeClr>
          </a:solidFill>
          <a:ln w="12700">
            <a:solidFill>
              <a:srgbClr val="F0F0F0"/>
            </a:solidFill>
          </a:ln>
        </p:spPr>
      </p:cxnSp>
      <p:sp>
        <p:nvSpPr>
          <p:cNvPr id="3" name="テキスト ボックス 2">
            <a:extLst>
              <a:ext uri="{FF2B5EF4-FFF2-40B4-BE49-F238E27FC236}">
                <a16:creationId xmlns:a16="http://schemas.microsoft.com/office/drawing/2014/main" id="{751B8A8C-E0DB-2333-571C-8A97F2963264}"/>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9812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BEC7002-4E62-1D00-D3AD-B20E5E5DAC89}"/>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3" name="タイトル 5">
            <a:extLst>
              <a:ext uri="{FF2B5EF4-FFF2-40B4-BE49-F238E27FC236}">
                <a16:creationId xmlns:a16="http://schemas.microsoft.com/office/drawing/2014/main" id="{BEADCC10-D9F6-E229-8322-FBD0E5D581D4}"/>
              </a:ext>
            </a:extLst>
          </p:cNvPr>
          <p:cNvSpPr>
            <a:spLocks noGrp="1"/>
          </p:cNvSpPr>
          <p:nvPr>
            <p:ph type="title"/>
          </p:nvPr>
        </p:nvSpPr>
        <p:spPr>
          <a:xfrm>
            <a:off x="635059" y="353675"/>
            <a:ext cx="2134309" cy="446311"/>
          </a:xfrm>
          <a:solidFill>
            <a:schemeClr val="tx1">
              <a:lumMod val="85000"/>
              <a:lumOff val="15000"/>
            </a:schemeClr>
          </a:solidFill>
        </p:spPr>
        <p:txBody>
          <a:bodyPr anchor="ctr">
            <a:normAutofit/>
          </a:bodyPr>
          <a:lstStyle/>
          <a:p>
            <a:pPr algn="ctr">
              <a:spcBef>
                <a:spcPts val="0"/>
              </a:spcBef>
            </a:pPr>
            <a:r>
              <a:rPr lang="ja-JP" altLang="en-US" sz="1200">
                <a:solidFill>
                  <a:schemeClr val="bg1"/>
                </a:solidFill>
                <a:latin typeface="+mj-ea"/>
                <a:ea typeface="+mj-ea"/>
              </a:rPr>
              <a:t>ご依頼商材</a:t>
            </a:r>
            <a:endParaRPr lang="ja-JP" altLang="en-US" sz="1200" dirty="0">
              <a:solidFill>
                <a:schemeClr val="bg1"/>
              </a:solidFill>
              <a:latin typeface="+mj-ea"/>
              <a:ea typeface="+mj-ea"/>
            </a:endParaRPr>
          </a:p>
        </p:txBody>
      </p:sp>
      <p:sp>
        <p:nvSpPr>
          <p:cNvPr id="3" name="スライド番号プレースホルダー 2">
            <a:extLst>
              <a:ext uri="{FF2B5EF4-FFF2-40B4-BE49-F238E27FC236}">
                <a16:creationId xmlns:a16="http://schemas.microsoft.com/office/drawing/2014/main" id="{7A9B10C4-2024-B08B-9E07-1328F64F7639}"/>
              </a:ext>
            </a:extLst>
          </p:cNvPr>
          <p:cNvSpPr>
            <a:spLocks noGrp="1"/>
          </p:cNvSpPr>
          <p:nvPr>
            <p:ph type="sldNum" sz="quarter" idx="11"/>
          </p:nvPr>
        </p:nvSpPr>
        <p:spPr/>
        <p:txBody>
          <a:bodyPr/>
          <a:lstStyle/>
          <a:p>
            <a:fld id="{274D4693-4A46-46E5-B2F2-4022A49F1990}" type="slidenum">
              <a:rPr lang="en-US" altLang="ja-JP" smtClean="0"/>
              <a:pPr/>
              <a:t>4</a:t>
            </a:fld>
            <a:endParaRPr lang="en-US" altLang="ja-JP" dirty="0"/>
          </a:p>
        </p:txBody>
      </p:sp>
      <p:sp>
        <p:nvSpPr>
          <p:cNvPr id="8" name="テキスト ボックス 7">
            <a:extLst>
              <a:ext uri="{FF2B5EF4-FFF2-40B4-BE49-F238E27FC236}">
                <a16:creationId xmlns:a16="http://schemas.microsoft.com/office/drawing/2014/main" id="{D2807B8E-9263-9A76-D1E3-4013A6142ABE}"/>
              </a:ext>
            </a:extLst>
          </p:cNvPr>
          <p:cNvSpPr txBox="1"/>
          <p:nvPr/>
        </p:nvSpPr>
        <p:spPr>
          <a:xfrm>
            <a:off x="635059" y="1757285"/>
            <a:ext cx="8644347" cy="4395237"/>
          </a:xfrm>
          <a:prstGeom prst="rect">
            <a:avLst/>
          </a:prstGeom>
          <a:noFill/>
          <a:ln>
            <a:noFill/>
            <a:prstDash val="dash"/>
          </a:ln>
        </p:spPr>
        <p:txBody>
          <a:bodyPr wrap="square" lIns="72000" tIns="36000" rIns="72000" bIns="0" rtlCol="0">
            <a:spAutoFit/>
          </a:bodyPr>
          <a:lstStyle/>
          <a:p>
            <a:pPr>
              <a:lnSpc>
                <a:spcPct val="200000"/>
              </a:lnSpc>
            </a:pPr>
            <a:r>
              <a:rPr sz="1400"/>
              <a:t>{{product_overview}}</a:t>
            </a:r>
            <a:endParaRPr lang="en-US" altLang="ja-JP" sz="1400" b="1" dirty="0">
              <a:solidFill>
                <a:srgbClr val="419FFF"/>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5FC63BBE-AA85-DC2B-5E4B-A4D98FBF51EC}"/>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D7E7B4B6-420A-7F6C-DA92-1B34CE7784F6}"/>
              </a:ext>
            </a:extLst>
          </p:cNvPr>
          <p:cNvSpPr txBox="1"/>
          <p:nvPr/>
        </p:nvSpPr>
        <p:spPr>
          <a:xfrm>
            <a:off x="417000" y="977895"/>
            <a:ext cx="3312000" cy="467239"/>
          </a:xfrm>
          <a:prstGeom prst="rect">
            <a:avLst/>
          </a:prstGeom>
          <a:noFill/>
        </p:spPr>
        <p:txBody>
          <a:bodyPr wrap="square" lIns="72000" tIns="36000" rIns="72000" bIns="0" rtlCol="0">
            <a:spAutoFit/>
          </a:bodyPr>
          <a:lstStyle/>
          <a:p>
            <a:r>
              <a:rPr sz="2800"/>
              <a:t>{{product_name}}</a:t>
            </a:r>
            <a:endParaRPr kumimoji="1" lang="ja-JP" altLang="en-US" sz="4400" b="1" dirty="0">
              <a:latin typeface="Meiryo" panose="020B0604030504040204" pitchFamily="34" charset="-128"/>
              <a:ea typeface="Meiryo" panose="020B0604030504040204" pitchFamily="34" charset="-128"/>
              <a:cs typeface="メイリオ" panose="020B0604030504040204" pitchFamily="50" charset="-128"/>
            </a:endParaRPr>
          </a:p>
        </p:txBody>
      </p:sp>
      <p:cxnSp>
        <p:nvCxnSpPr>
          <p:cNvPr id="9" name="直線コネクタ 8">
            <a:extLst>
              <a:ext uri="{FF2B5EF4-FFF2-40B4-BE49-F238E27FC236}">
                <a16:creationId xmlns:a16="http://schemas.microsoft.com/office/drawing/2014/main" id="{730EF46B-11FA-30FF-43FD-80411DDD2AA4}"/>
              </a:ext>
            </a:extLst>
          </p:cNvPr>
          <p:cNvCxnSpPr/>
          <p:nvPr/>
        </p:nvCxnSpPr>
        <p:spPr>
          <a:xfrm>
            <a:off x="705000" y="1557000"/>
            <a:ext cx="5467076" cy="0"/>
          </a:xfrm>
          <a:prstGeom prst="line">
            <a:avLst/>
          </a:prstGeom>
          <a:solidFill>
            <a:schemeClr val="bg1">
              <a:lumMod val="95000"/>
            </a:schemeClr>
          </a:solidFill>
          <a:ln w="12700">
            <a:solidFill>
              <a:schemeClr val="tx1">
                <a:lumMod val="95000"/>
                <a:lumOff val="5000"/>
              </a:schemeClr>
            </a:solidFill>
          </a:ln>
        </p:spPr>
      </p:cxnSp>
      <p:pic>
        <p:nvPicPr>
          <p:cNvPr id="5" name="図 4">
            <a:extLst>
              <a:ext uri="{FF2B5EF4-FFF2-40B4-BE49-F238E27FC236}">
                <a16:creationId xmlns:a16="http://schemas.microsoft.com/office/drawing/2014/main" id="{78CB1BD7-86DE-AAAF-F5B9-03FE3FAC06D8}"/>
              </a:ext>
            </a:extLst>
          </p:cNvPr>
          <p:cNvPicPr>
            <a:picLocks noChangeAspect="1"/>
          </p:cNvPicPr>
          <p:nvPr/>
        </p:nvPicPr>
        <p:blipFill>
          <a:blip r:embed="rId4"/>
          <a:stretch>
            <a:fillRect/>
          </a:stretch>
        </p:blipFill>
        <p:spPr>
          <a:xfrm>
            <a:off x="6839538" y="353675"/>
            <a:ext cx="2352366" cy="1568244"/>
          </a:xfrm>
          <a:prstGeom prst="rect">
            <a:avLst/>
          </a:prstGeom>
        </p:spPr>
      </p:pic>
    </p:spTree>
    <p:extLst>
      <p:ext uri="{BB962C8B-B14F-4D97-AF65-F5344CB8AC3E}">
        <p14:creationId xmlns:p14="http://schemas.microsoft.com/office/powerpoint/2010/main" val="945942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4615-0D7B-6291-FB1E-E7E74CFA4A42}"/>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F09973B1-F892-60D7-92B5-9191E0DB6A9C}"/>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4" name="スライド番号プレースホルダー 13">
            <a:extLst>
              <a:ext uri="{FF2B5EF4-FFF2-40B4-BE49-F238E27FC236}">
                <a16:creationId xmlns:a16="http://schemas.microsoft.com/office/drawing/2014/main" id="{7A0EA4B9-1F1F-BAFF-95E2-94ACB01F848E}"/>
              </a:ext>
            </a:extLst>
          </p:cNvPr>
          <p:cNvSpPr>
            <a:spLocks noGrp="1"/>
          </p:cNvSpPr>
          <p:nvPr>
            <p:ph type="sldNum" sz="quarter" idx="11"/>
          </p:nvPr>
        </p:nvSpPr>
        <p:spPr/>
        <p:txBody>
          <a:bodyPr/>
          <a:lstStyle/>
          <a:p>
            <a:fld id="{274D4693-4A46-46E5-B2F2-4022A49F1990}" type="slidenum">
              <a:rPr lang="en-US" altLang="ja-JP" smtClean="0"/>
              <a:pPr/>
              <a:t>40</a:t>
            </a:fld>
            <a:endParaRPr lang="en-US" altLang="ja-JP" dirty="0"/>
          </a:p>
        </p:txBody>
      </p:sp>
      <p:sp>
        <p:nvSpPr>
          <p:cNvPr id="2" name="テキスト ボックス 1">
            <a:extLst>
              <a:ext uri="{FF2B5EF4-FFF2-40B4-BE49-F238E27FC236}">
                <a16:creationId xmlns:a16="http://schemas.microsoft.com/office/drawing/2014/main" id="{4F7E3BB5-384B-0C0C-86CB-9A378F2E0237}"/>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4D7BC1D8-8762-99AA-BDB9-BE7BF75643FF}"/>
              </a:ext>
            </a:extLst>
          </p:cNvPr>
          <p:cNvSpPr txBox="1"/>
          <p:nvPr/>
        </p:nvSpPr>
        <p:spPr>
          <a:xfrm>
            <a:off x="561000" y="5531315"/>
            <a:ext cx="3941317" cy="574961"/>
          </a:xfrm>
          <a:prstGeom prst="rect">
            <a:avLst/>
          </a:prstGeom>
          <a:noFill/>
        </p:spPr>
        <p:txBody>
          <a:bodyPr wrap="none" lIns="72000" tIns="36000" rIns="72000" bIns="0" rtlCol="0">
            <a:spAutoFit/>
          </a:bodyPr>
          <a:lstStyle/>
          <a:p>
            <a:pPr>
              <a:lnSpc>
                <a:spcPct val="150000"/>
              </a:lnSpc>
            </a:pPr>
            <a:r>
              <a:rPr lang="en-US" altLang="ja-JP" sz="800" dirty="0">
                <a:solidFill>
                  <a:srgbClr val="1C8DEE"/>
                </a:solidFill>
                <a:latin typeface="Meiryo" panose="020B0604030504040204" pitchFamily="34" charset="-128"/>
                <a:ea typeface="Meiryo" panose="020B0604030504040204" pitchFamily="34" charset="-128"/>
              </a:rPr>
              <a:t>※</a:t>
            </a:r>
            <a:r>
              <a:rPr lang="ja-JP" altLang="en-US" sz="800" dirty="0">
                <a:solidFill>
                  <a:srgbClr val="1C8DEE"/>
                </a:solidFill>
                <a:latin typeface="Meiryo" panose="020B0604030504040204" pitchFamily="34" charset="-128"/>
                <a:ea typeface="Meiryo" panose="020B0604030504040204" pitchFamily="34" charset="-128"/>
              </a:rPr>
              <a:t>シミュレーションの数値は、アプローチする業界や業種により変動いたします。</a:t>
            </a:r>
            <a:br>
              <a:rPr lang="ja-JP" altLang="en-US" sz="800" dirty="0">
                <a:solidFill>
                  <a:srgbClr val="1C8DEE"/>
                </a:solidFill>
                <a:latin typeface="Meiryo" panose="020B0604030504040204" pitchFamily="34" charset="-128"/>
                <a:ea typeface="Meiryo" panose="020B0604030504040204" pitchFamily="34" charset="-128"/>
              </a:rPr>
            </a:br>
            <a:r>
              <a:rPr lang="en-US" altLang="ja-JP" sz="800" dirty="0">
                <a:solidFill>
                  <a:srgbClr val="1C8DEE"/>
                </a:solidFill>
                <a:latin typeface="Meiryo" panose="020B0604030504040204" pitchFamily="34" charset="-128"/>
                <a:ea typeface="Meiryo" panose="020B0604030504040204" pitchFamily="34" charset="-128"/>
              </a:rPr>
              <a:t>※</a:t>
            </a:r>
            <a:r>
              <a:rPr lang="en-US" altLang="ja-JP" sz="800" dirty="0" err="1">
                <a:solidFill>
                  <a:srgbClr val="1C8DEE"/>
                </a:solidFill>
                <a:latin typeface="Meiryo" panose="020B0604030504040204" pitchFamily="34" charset="-128"/>
                <a:ea typeface="Meiryo" panose="020B0604030504040204" pitchFamily="34" charset="-128"/>
              </a:rPr>
              <a:t>kakutoku</a:t>
            </a:r>
            <a:r>
              <a:rPr lang="ja-JP" altLang="en-US" sz="800" dirty="0">
                <a:solidFill>
                  <a:srgbClr val="1C8DEE"/>
                </a:solidFill>
                <a:latin typeface="Meiryo" panose="020B0604030504040204" pitchFamily="34" charset="-128"/>
                <a:ea typeface="Meiryo" panose="020B0604030504040204" pitchFamily="34" charset="-128"/>
              </a:rPr>
              <a:t>手数料および消費税は含まれておりません。</a:t>
            </a:r>
          </a:p>
          <a:p>
            <a:pPr algn="l">
              <a:lnSpc>
                <a:spcPct val="150000"/>
              </a:lnSpc>
            </a:pPr>
            <a:endParaRPr kumimoji="1" lang="ja-JP" altLang="en-US" sz="800" dirty="0">
              <a:latin typeface="+mj-ea"/>
              <a:ea typeface="+mj-ea"/>
              <a:cs typeface="メイリオ" panose="020B0604030504040204" pitchFamily="50" charset="-128"/>
            </a:endParaRPr>
          </a:p>
        </p:txBody>
      </p:sp>
      <p:sp>
        <p:nvSpPr>
          <p:cNvPr id="3" name="正方形/長方形 2">
            <a:extLst>
              <a:ext uri="{FF2B5EF4-FFF2-40B4-BE49-F238E27FC236}">
                <a16:creationId xmlns:a16="http://schemas.microsoft.com/office/drawing/2014/main" id="{0626135A-34C1-64CD-A0CA-C77BF608027D}"/>
              </a:ext>
            </a:extLst>
          </p:cNvPr>
          <p:cNvSpPr/>
          <p:nvPr/>
        </p:nvSpPr>
        <p:spPr>
          <a:xfrm>
            <a:off x="3225000" y="3436439"/>
            <a:ext cx="1872000" cy="21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pic>
        <p:nvPicPr>
          <p:cNvPr id="5" name="図 4" descr="テーブル&#10;&#10;AI 生成コンテンツは誤りを含む可能性があります。">
            <a:extLst>
              <a:ext uri="{FF2B5EF4-FFF2-40B4-BE49-F238E27FC236}">
                <a16:creationId xmlns:a16="http://schemas.microsoft.com/office/drawing/2014/main" id="{4B6BBF04-CBE8-6426-0AA7-5DB1CB400A66}"/>
              </a:ext>
            </a:extLst>
          </p:cNvPr>
          <p:cNvPicPr>
            <a:picLocks noChangeAspect="1"/>
          </p:cNvPicPr>
          <p:nvPr/>
        </p:nvPicPr>
        <p:blipFill>
          <a:blip r:embed="rId4"/>
          <a:stretch>
            <a:fillRect/>
          </a:stretch>
        </p:blipFill>
        <p:spPr>
          <a:xfrm>
            <a:off x="481193" y="632978"/>
            <a:ext cx="9231614" cy="4740078"/>
          </a:xfrm>
          <a:prstGeom prst="rect">
            <a:avLst/>
          </a:prstGeom>
        </p:spPr>
      </p:pic>
    </p:spTree>
    <p:extLst>
      <p:ext uri="{BB962C8B-B14F-4D97-AF65-F5344CB8AC3E}">
        <p14:creationId xmlns:p14="http://schemas.microsoft.com/office/powerpoint/2010/main" val="1160828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5">
            <a:extLst>
              <a:ext uri="{FF2B5EF4-FFF2-40B4-BE49-F238E27FC236}">
                <a16:creationId xmlns:a16="http://schemas.microsoft.com/office/drawing/2014/main" id="{00608E41-A619-3BE4-B2CC-3F5FCA53872F}"/>
              </a:ext>
            </a:extLst>
          </p:cNvPr>
          <p:cNvSpPr txBox="1">
            <a:spLocks/>
          </p:cNvSpPr>
          <p:nvPr/>
        </p:nvSpPr>
        <p:spPr>
          <a:xfrm>
            <a:off x="507927" y="483192"/>
            <a:ext cx="2808000" cy="393246"/>
          </a:xfrm>
          <a:prstGeom prst="rect">
            <a:avLst/>
          </a:prstGeom>
          <a:solidFill>
            <a:schemeClr val="tx1">
              <a:lumMod val="85000"/>
              <a:lumOff val="15000"/>
            </a:schemeClr>
          </a:solidFill>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0" i="0" kern="1200" dirty="0">
                <a:solidFill>
                  <a:schemeClr val="tx1">
                    <a:lumMod val="65000"/>
                    <a:lumOff val="35000"/>
                  </a:schemeClr>
                </a:solidFill>
                <a:latin typeface="Meiryo" panose="020B0604030504040204" pitchFamily="34" charset="-128"/>
                <a:ea typeface="Meiryo" panose="020B0604030504040204" pitchFamily="34" charset="-128"/>
                <a:cs typeface="+mj-cs"/>
              </a:defRPr>
            </a:lvl1pPr>
          </a:lstStyle>
          <a:p>
            <a:pPr algn="ctr"/>
            <a:r>
              <a:rPr lang="ja-JP" altLang="en-US" sz="1200" b="1">
                <a:solidFill>
                  <a:schemeClr val="bg1"/>
                </a:solidFill>
                <a:latin typeface="Hiragino Sans W7" panose="020B0400000000000000" pitchFamily="34" charset="-128"/>
                <a:ea typeface="Hiragino Sans W7" panose="020B0400000000000000" pitchFamily="34" charset="-128"/>
              </a:rPr>
              <a:t>代</a:t>
            </a:r>
            <a:r>
              <a:rPr lang="en-US" altLang="ja-JP" sz="1200" b="1" dirty="0">
                <a:solidFill>
                  <a:schemeClr val="bg1"/>
                </a:solidFill>
                <a:latin typeface="Hiragino Sans W7" panose="020B0400000000000000" pitchFamily="34" charset="-128"/>
                <a:ea typeface="Hiragino Sans W7" panose="020B0400000000000000" pitchFamily="34" charset="-128"/>
              </a:rPr>
              <a:t> </a:t>
            </a:r>
            <a:r>
              <a:rPr lang="ja-JP" altLang="en-US" sz="1200" b="1">
                <a:solidFill>
                  <a:schemeClr val="bg1"/>
                </a:solidFill>
                <a:latin typeface="Hiragino Sans W7" panose="020B0400000000000000" pitchFamily="34" charset="-128"/>
                <a:ea typeface="Hiragino Sans W7" panose="020B0400000000000000" pitchFamily="34" charset="-128"/>
              </a:rPr>
              <a:t>表</a:t>
            </a:r>
            <a:r>
              <a:rPr lang="en-US" altLang="ja-JP" sz="1200" b="1" dirty="0">
                <a:solidFill>
                  <a:schemeClr val="bg1"/>
                </a:solidFill>
                <a:latin typeface="Hiragino Sans W7" panose="020B0400000000000000" pitchFamily="34" charset="-128"/>
                <a:ea typeface="Hiragino Sans W7" panose="020B0400000000000000" pitchFamily="34" charset="-128"/>
              </a:rPr>
              <a:t> </a:t>
            </a:r>
            <a:r>
              <a:rPr lang="ja-JP" altLang="en-US" sz="1200" b="1">
                <a:solidFill>
                  <a:schemeClr val="bg1"/>
                </a:solidFill>
                <a:latin typeface="Hiragino Sans W7" panose="020B0400000000000000" pitchFamily="34" charset="-128"/>
                <a:ea typeface="Hiragino Sans W7" panose="020B0400000000000000" pitchFamily="34" charset="-128"/>
              </a:rPr>
              <a:t>経</a:t>
            </a:r>
            <a:r>
              <a:rPr lang="en-US" altLang="ja-JP" sz="1200" b="1" dirty="0">
                <a:solidFill>
                  <a:schemeClr val="bg1"/>
                </a:solidFill>
                <a:latin typeface="Hiragino Sans W7" panose="020B0400000000000000" pitchFamily="34" charset="-128"/>
                <a:ea typeface="Hiragino Sans W7" panose="020B0400000000000000" pitchFamily="34" charset="-128"/>
              </a:rPr>
              <a:t> </a:t>
            </a:r>
            <a:r>
              <a:rPr lang="ja-JP" altLang="en-US" sz="1200" b="1">
                <a:solidFill>
                  <a:schemeClr val="bg1"/>
                </a:solidFill>
                <a:latin typeface="Hiragino Sans W7" panose="020B0400000000000000" pitchFamily="34" charset="-128"/>
                <a:ea typeface="Hiragino Sans W7" panose="020B0400000000000000" pitchFamily="34" charset="-128"/>
              </a:rPr>
              <a:t>歴</a:t>
            </a:r>
          </a:p>
        </p:txBody>
      </p:sp>
      <p:sp>
        <p:nvSpPr>
          <p:cNvPr id="7" name="テキスト ボックス 6">
            <a:extLst>
              <a:ext uri="{FF2B5EF4-FFF2-40B4-BE49-F238E27FC236}">
                <a16:creationId xmlns:a16="http://schemas.microsoft.com/office/drawing/2014/main" id="{77FAC3ED-B2BA-FA80-D551-CB9985C9E0B1}"/>
              </a:ext>
            </a:extLst>
          </p:cNvPr>
          <p:cNvSpPr txBox="1"/>
          <p:nvPr/>
        </p:nvSpPr>
        <p:spPr>
          <a:xfrm>
            <a:off x="526170" y="1799442"/>
            <a:ext cx="4317405" cy="4172099"/>
          </a:xfrm>
          <a:prstGeom prst="rect">
            <a:avLst/>
          </a:prstGeom>
          <a:noFill/>
        </p:spPr>
        <p:txBody>
          <a:bodyPr wrap="square" lIns="72000" tIns="36000" rIns="72000" bIns="0" rtlCol="0">
            <a:spAutoFit/>
          </a:bodyPr>
          <a:lstStyle/>
          <a:p>
            <a:pPr>
              <a:lnSpc>
                <a:spcPct val="150000"/>
              </a:lnSpc>
            </a:pPr>
            <a:r>
              <a:rPr lang="en-US" altLang="ja-JP" sz="1000" dirty="0" err="1">
                <a:latin typeface="Meiryo" panose="020B0604030504040204" pitchFamily="34" charset="-128"/>
                <a:ea typeface="Meiryo" panose="020B0604030504040204" pitchFamily="34" charset="-128"/>
              </a:rPr>
              <a:t>BtoB</a:t>
            </a:r>
            <a:r>
              <a:rPr lang="ja-JP" altLang="en-US" sz="1000">
                <a:latin typeface="Meiryo" panose="020B0604030504040204" pitchFamily="34" charset="-128"/>
                <a:ea typeface="Meiryo" panose="020B0604030504040204" pitchFamily="34" charset="-128"/>
              </a:rPr>
              <a:t>営業戦略コンサルタント </a:t>
            </a:r>
            <a:r>
              <a:rPr lang="en-US" altLang="ja-JP" sz="1000" dirty="0">
                <a:latin typeface="Meiryo" panose="020B0604030504040204" pitchFamily="34" charset="-128"/>
                <a:ea typeface="Meiryo" panose="020B0604030504040204" pitchFamily="34" charset="-128"/>
              </a:rPr>
              <a:t>/ </a:t>
            </a:r>
            <a:r>
              <a:rPr lang="ja-JP" altLang="en-US" sz="1000">
                <a:latin typeface="Meiryo" panose="020B0604030504040204" pitchFamily="34" charset="-128"/>
                <a:ea typeface="Meiryo" panose="020B0604030504040204" pitchFamily="34" charset="-128"/>
              </a:rPr>
              <a:t>法人営業支援事業統括</a:t>
            </a:r>
          </a:p>
          <a:p>
            <a:pPr>
              <a:lnSpc>
                <a:spcPct val="150000"/>
              </a:lnSpc>
            </a:pP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 職歴</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・グローバルステージ株式会社 営業開発部 セールスマネージャー</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・新規開拓営業部門にて</a:t>
            </a:r>
            <a:r>
              <a:rPr lang="en-US" altLang="ja-JP" sz="1000" dirty="0">
                <a:latin typeface="Meiryo" panose="020B0604030504040204" pitchFamily="34" charset="-128"/>
                <a:ea typeface="Meiryo" panose="020B0604030504040204" pitchFamily="34" charset="-128"/>
              </a:rPr>
              <a:t>2</a:t>
            </a:r>
            <a:r>
              <a:rPr lang="ja-JP" altLang="en-US" sz="1000">
                <a:latin typeface="Meiryo" panose="020B0604030504040204" pitchFamily="34" charset="-128"/>
                <a:ea typeface="Meiryo" panose="020B0604030504040204" pitchFamily="34" charset="-128"/>
              </a:rPr>
              <a:t>ヶ月連続トップセールス達成</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・ウォーターサーバー事業における営業戦略立案・実行</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・日本産業株式会社　法人営業部</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・京都先斗町 料亭</a:t>
            </a:r>
            <a:endParaRPr lang="en-US" altLang="ja-JP" sz="1000" dirty="0">
              <a:latin typeface="Meiryo" panose="020B0604030504040204" pitchFamily="34" charset="-128"/>
              <a:ea typeface="Meiryo" panose="020B0604030504040204" pitchFamily="34" charset="-128"/>
            </a:endParaRPr>
          </a:p>
          <a:p>
            <a:pPr>
              <a:lnSpc>
                <a:spcPct val="150000"/>
              </a:lnSpc>
            </a:pPr>
            <a:endParaRPr lang="en-US" altLang="ja-JP" sz="1000" dirty="0">
              <a:latin typeface="Meiryo" panose="020B0604030504040204" pitchFamily="34" charset="-128"/>
              <a:ea typeface="Meiryo" panose="020B0604030504040204" pitchFamily="34" charset="-128"/>
            </a:endParaRPr>
          </a:p>
          <a:p>
            <a:pPr>
              <a:lnSpc>
                <a:spcPct val="150000"/>
              </a:lnSpc>
            </a:pPr>
            <a:r>
              <a:rPr lang="en-US" altLang="ja-JP" sz="1000" dirty="0">
                <a:latin typeface="Meiryo" panose="020B0604030504040204" pitchFamily="34" charset="-128"/>
                <a:ea typeface="Meiryo" panose="020B0604030504040204" pitchFamily="34" charset="-128"/>
              </a:rPr>
              <a:t>【</a:t>
            </a:r>
            <a:r>
              <a:rPr lang="ja-JP" altLang="en-US" sz="1000">
                <a:latin typeface="Meiryo" panose="020B0604030504040204" pitchFamily="34" charset="-128"/>
                <a:ea typeface="Meiryo" panose="020B0604030504040204" pitchFamily="34" charset="-128"/>
              </a:rPr>
              <a:t>起業・独立後の実績</a:t>
            </a:r>
            <a:r>
              <a:rPr lang="en-US" altLang="ja-JP" sz="1000" dirty="0">
                <a:latin typeface="Meiryo" panose="020B0604030504040204" pitchFamily="34" charset="-128"/>
                <a:ea typeface="Meiryo" panose="020B0604030504040204" pitchFamily="34" charset="-128"/>
              </a:rPr>
              <a:t>】</a:t>
            </a:r>
          </a:p>
          <a:p>
            <a:pPr>
              <a:lnSpc>
                <a:spcPct val="150000"/>
              </a:lnSpc>
            </a:pPr>
            <a:r>
              <a:rPr lang="ja-JP" altLang="en-US" sz="1000">
                <a:latin typeface="Meiryo" panose="020B0604030504040204" pitchFamily="34" charset="-128"/>
                <a:ea typeface="Meiryo" panose="020B0604030504040204" pitchFamily="34" charset="-128"/>
              </a:rPr>
              <a:t>・通信インフラ・ウォーターサーバー代理店事業を経て、 </a:t>
            </a:r>
            <a:r>
              <a:rPr lang="en-US" altLang="ja-JP" sz="1000" dirty="0">
                <a:latin typeface="Meiryo" panose="020B0604030504040204" pitchFamily="34" charset="-128"/>
                <a:ea typeface="Meiryo" panose="020B0604030504040204" pitchFamily="34" charset="-128"/>
              </a:rPr>
              <a:t>2020</a:t>
            </a:r>
            <a:r>
              <a:rPr lang="ja-JP" altLang="en-US" sz="1000">
                <a:latin typeface="Meiryo" panose="020B0604030504040204" pitchFamily="34" charset="-128"/>
                <a:ea typeface="Meiryo" panose="020B0604030504040204" pitchFamily="34" charset="-128"/>
              </a:rPr>
              <a:t>年より</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　</a:t>
            </a:r>
            <a:r>
              <a:rPr lang="en-US" altLang="ja-JP" sz="1000" dirty="0" err="1">
                <a:latin typeface="Meiryo" panose="020B0604030504040204" pitchFamily="34" charset="-128"/>
                <a:ea typeface="Meiryo" panose="020B0604030504040204" pitchFamily="34" charset="-128"/>
              </a:rPr>
              <a:t>BtoB</a:t>
            </a:r>
            <a:r>
              <a:rPr lang="ja-JP" altLang="en-US" sz="1000">
                <a:latin typeface="Meiryo" panose="020B0604030504040204" pitchFamily="34" charset="-128"/>
                <a:ea typeface="Meiryo" panose="020B0604030504040204" pitchFamily="34" charset="-128"/>
              </a:rPr>
              <a:t>営業支援事業を展開</a:t>
            </a:r>
          </a:p>
          <a:p>
            <a:pPr>
              <a:lnSpc>
                <a:spcPct val="150000"/>
              </a:lnSpc>
            </a:pPr>
            <a:r>
              <a:rPr lang="ja-JP" altLang="en-US" sz="1000">
                <a:latin typeface="Meiryo" panose="020B0604030504040204" pitchFamily="34" charset="-128"/>
                <a:ea typeface="Meiryo" panose="020B0604030504040204" pitchFamily="34" charset="-128"/>
              </a:rPr>
              <a:t>・導入実績：</a:t>
            </a:r>
            <a:r>
              <a:rPr lang="en-US" altLang="ja-JP" sz="1000" dirty="0">
                <a:latin typeface="Meiryo" panose="020B0604030504040204" pitchFamily="34" charset="-128"/>
                <a:ea typeface="Meiryo" panose="020B0604030504040204" pitchFamily="34" charset="-128"/>
              </a:rPr>
              <a:t>200</a:t>
            </a:r>
            <a:r>
              <a:rPr lang="ja-JP" altLang="en-US" sz="1000">
                <a:latin typeface="Meiryo" panose="020B0604030504040204" pitchFamily="34" charset="-128"/>
                <a:ea typeface="Meiryo" panose="020B0604030504040204" pitchFamily="34" charset="-128"/>
              </a:rPr>
              <a:t>社以上</a:t>
            </a:r>
          </a:p>
          <a:p>
            <a:pPr>
              <a:lnSpc>
                <a:spcPct val="150000"/>
              </a:lnSpc>
            </a:pPr>
            <a:r>
              <a:rPr lang="ja-JP" altLang="en-US" sz="1000">
                <a:latin typeface="Meiryo" panose="020B0604030504040204" pitchFamily="34" charset="-128"/>
                <a:ea typeface="Meiryo" panose="020B0604030504040204" pitchFamily="34" charset="-128"/>
              </a:rPr>
              <a:t>・支援領域：営業戦略立案／営業組織構築／ 営業プロセス最適化／新規</a:t>
            </a:r>
            <a:endParaRPr lang="en-US" altLang="ja-JP" sz="1000" dirty="0">
              <a:latin typeface="Meiryo" panose="020B0604030504040204" pitchFamily="34" charset="-128"/>
              <a:ea typeface="Meiryo" panose="020B0604030504040204" pitchFamily="34" charset="-128"/>
            </a:endParaRPr>
          </a:p>
          <a:p>
            <a:pPr>
              <a:lnSpc>
                <a:spcPct val="150000"/>
              </a:lnSpc>
            </a:pPr>
            <a:r>
              <a:rPr lang="ja-JP" altLang="en-US" sz="1000">
                <a:latin typeface="Meiryo" panose="020B0604030504040204" pitchFamily="34" charset="-128"/>
                <a:ea typeface="Meiryo" panose="020B0604030504040204" pitchFamily="34" charset="-128"/>
              </a:rPr>
              <a:t>　開拓支援</a:t>
            </a:r>
          </a:p>
          <a:p>
            <a:pPr>
              <a:lnSpc>
                <a:spcPct val="150000"/>
              </a:lnSpc>
            </a:pPr>
            <a:endParaRPr lang="en-US" altLang="ja-JP" sz="1000" dirty="0">
              <a:latin typeface="Meiryo" panose="020B0604030504040204" pitchFamily="34" charset="-128"/>
              <a:ea typeface="Meiryo" panose="020B0604030504040204" pitchFamily="34" charset="-128"/>
            </a:endParaRPr>
          </a:p>
          <a:p>
            <a:pPr>
              <a:lnSpc>
                <a:spcPct val="150000"/>
              </a:lnSpc>
            </a:pPr>
            <a:r>
              <a:rPr lang="en-US" altLang="ja-JP" sz="1000" dirty="0">
                <a:latin typeface="Meiryo" panose="020B0604030504040204" pitchFamily="34" charset="-128"/>
                <a:ea typeface="Meiryo" panose="020B0604030504040204" pitchFamily="34" charset="-128"/>
              </a:rPr>
              <a:t>【</a:t>
            </a:r>
            <a:r>
              <a:rPr lang="ja-JP" altLang="en-US" sz="1000">
                <a:latin typeface="Meiryo" panose="020B0604030504040204" pitchFamily="34" charset="-128"/>
                <a:ea typeface="Meiryo" panose="020B0604030504040204" pitchFamily="34" charset="-128"/>
              </a:rPr>
              <a:t>学歴</a:t>
            </a:r>
            <a:r>
              <a:rPr lang="en-US" altLang="ja-JP" sz="1000" dirty="0">
                <a:latin typeface="Meiryo" panose="020B0604030504040204" pitchFamily="34" charset="-128"/>
                <a:ea typeface="Meiryo" panose="020B0604030504040204" pitchFamily="34" charset="-128"/>
              </a:rPr>
              <a:t>】 </a:t>
            </a:r>
            <a:r>
              <a:rPr lang="ja-JP" altLang="en-US" sz="1000">
                <a:latin typeface="Meiryo" panose="020B0604030504040204" pitchFamily="34" charset="-128"/>
                <a:ea typeface="Meiryo" panose="020B0604030504040204" pitchFamily="34" charset="-128"/>
              </a:rPr>
              <a:t>びわ湖成蹊スポーツ大学 卒業</a:t>
            </a:r>
            <a:endParaRPr lang="en-US" altLang="ja-JP" sz="1000" dirty="0">
              <a:latin typeface="Meiryo" panose="020B0604030504040204" pitchFamily="34" charset="-128"/>
              <a:ea typeface="Meiryo" panose="020B0604030504040204" pitchFamily="34" charset="-128"/>
            </a:endParaRPr>
          </a:p>
          <a:p>
            <a:pPr>
              <a:lnSpc>
                <a:spcPct val="150000"/>
              </a:lnSpc>
            </a:pPr>
            <a:r>
              <a:rPr lang="en-US" altLang="ja-JP" sz="1000" dirty="0">
                <a:latin typeface="Meiryo" panose="020B0604030504040204" pitchFamily="34" charset="-128"/>
                <a:ea typeface="Meiryo" panose="020B0604030504040204" pitchFamily="34" charset="-128"/>
              </a:rPr>
              <a:t>【</a:t>
            </a:r>
            <a:r>
              <a:rPr lang="ja-JP" altLang="en-US" sz="1000">
                <a:latin typeface="Meiryo" panose="020B0604030504040204" pitchFamily="34" charset="-128"/>
                <a:ea typeface="Meiryo" panose="020B0604030504040204" pitchFamily="34" charset="-128"/>
              </a:rPr>
              <a:t>出身</a:t>
            </a:r>
            <a:r>
              <a:rPr lang="en-US" altLang="ja-JP" sz="1000" dirty="0">
                <a:latin typeface="Meiryo" panose="020B0604030504040204" pitchFamily="34" charset="-128"/>
                <a:ea typeface="Meiryo" panose="020B0604030504040204" pitchFamily="34" charset="-128"/>
              </a:rPr>
              <a:t>】 </a:t>
            </a:r>
            <a:r>
              <a:rPr lang="ja-JP" altLang="en-US" sz="1000">
                <a:latin typeface="Meiryo" panose="020B0604030504040204" pitchFamily="34" charset="-128"/>
                <a:ea typeface="Meiryo" panose="020B0604030504040204" pitchFamily="34" charset="-128"/>
              </a:rPr>
              <a:t>京都府</a:t>
            </a:r>
          </a:p>
        </p:txBody>
      </p:sp>
      <p:pic>
        <p:nvPicPr>
          <p:cNvPr id="8" name="図 7" descr="テーブル が含まれている画像&#10;&#10;自動的に生成された説明">
            <a:extLst>
              <a:ext uri="{FF2B5EF4-FFF2-40B4-BE49-F238E27FC236}">
                <a16:creationId xmlns:a16="http://schemas.microsoft.com/office/drawing/2014/main" id="{11AF7449-2B0B-CB6D-D1E6-3BB750D5E75F}"/>
              </a:ext>
            </a:extLst>
          </p:cNvPr>
          <p:cNvPicPr>
            <a:picLocks noChangeAspect="1"/>
          </p:cNvPicPr>
          <p:nvPr/>
        </p:nvPicPr>
        <p:blipFill>
          <a:blip r:embed="rId2">
            <a:alphaModFix/>
          </a:blip>
          <a:stretch>
            <a:fillRect/>
          </a:stretch>
        </p:blipFill>
        <p:spPr>
          <a:xfrm>
            <a:off x="527127" y="1249490"/>
            <a:ext cx="2461548" cy="359630"/>
          </a:xfrm>
          <a:prstGeom prst="rect">
            <a:avLst/>
          </a:prstGeom>
        </p:spPr>
      </p:pic>
      <p:pic>
        <p:nvPicPr>
          <p:cNvPr id="12" name="図 11" descr="スーツを着た男性&#10;&#10;AI 生成コンテンツは誤りを含む可能性があります。">
            <a:extLst>
              <a:ext uri="{FF2B5EF4-FFF2-40B4-BE49-F238E27FC236}">
                <a16:creationId xmlns:a16="http://schemas.microsoft.com/office/drawing/2014/main" id="{387F97EC-56DF-879A-B800-472C2704DE54}"/>
              </a:ext>
            </a:extLst>
          </p:cNvPr>
          <p:cNvPicPr>
            <a:picLocks noChangeAspect="1"/>
          </p:cNvPicPr>
          <p:nvPr/>
        </p:nvPicPr>
        <p:blipFill>
          <a:blip r:embed="rId3"/>
          <a:srcRect t="7444" b="18503"/>
          <a:stretch>
            <a:fillRect/>
          </a:stretch>
        </p:blipFill>
        <p:spPr>
          <a:xfrm>
            <a:off x="5280767" y="1586270"/>
            <a:ext cx="3972867" cy="4400278"/>
          </a:xfrm>
          <a:prstGeom prst="rect">
            <a:avLst/>
          </a:prstGeom>
        </p:spPr>
      </p:pic>
      <p:pic>
        <p:nvPicPr>
          <p:cNvPr id="4" name="図 3">
            <a:extLst>
              <a:ext uri="{FF2B5EF4-FFF2-40B4-BE49-F238E27FC236}">
                <a16:creationId xmlns:a16="http://schemas.microsoft.com/office/drawing/2014/main" id="{CAA6F0D0-9AF3-459C-CE8E-5CBE7337DAA0}"/>
              </a:ext>
            </a:extLst>
          </p:cNvPr>
          <p:cNvPicPr>
            <a:picLocks noChangeAspect="1"/>
          </p:cNvPicPr>
          <p:nvPr/>
        </p:nvPicPr>
        <p:blipFill rotWithShape="1">
          <a:blip r:embed="rId4"/>
          <a:srcRect l="1302"/>
          <a:stretch/>
        </p:blipFill>
        <p:spPr>
          <a:xfrm>
            <a:off x="0" y="6576541"/>
            <a:ext cx="9906000" cy="290432"/>
          </a:xfrm>
          <a:prstGeom prst="rect">
            <a:avLst/>
          </a:prstGeom>
        </p:spPr>
      </p:pic>
      <p:sp>
        <p:nvSpPr>
          <p:cNvPr id="5" name="テキスト ボックス 4">
            <a:extLst>
              <a:ext uri="{FF2B5EF4-FFF2-40B4-BE49-F238E27FC236}">
                <a16:creationId xmlns:a16="http://schemas.microsoft.com/office/drawing/2014/main" id="{8DD00715-2CA8-F3AA-C989-B805D515C06A}"/>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7529D35F-E10D-4ACB-C909-ED65676E4DA2}"/>
              </a:ext>
            </a:extLst>
          </p:cNvPr>
          <p:cNvSpPr>
            <a:spLocks noGrp="1"/>
          </p:cNvSpPr>
          <p:nvPr>
            <p:ph type="sldNum" sz="quarter" idx="11"/>
          </p:nvPr>
        </p:nvSpPr>
        <p:spPr/>
        <p:txBody>
          <a:bodyPr/>
          <a:lstStyle/>
          <a:p>
            <a:fld id="{274D4693-4A46-46E5-B2F2-4022A49F1990}" type="slidenum">
              <a:rPr lang="en-US" altLang="ja-JP" smtClean="0"/>
              <a:pPr/>
              <a:t>41</a:t>
            </a:fld>
            <a:endParaRPr lang="en-US" altLang="ja-JP" dirty="0"/>
          </a:p>
        </p:txBody>
      </p:sp>
    </p:spTree>
    <p:extLst>
      <p:ext uri="{BB962C8B-B14F-4D97-AF65-F5344CB8AC3E}">
        <p14:creationId xmlns:p14="http://schemas.microsoft.com/office/powerpoint/2010/main" val="1554813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アパートのビル&#10;&#10;AI 生成コンテンツは誤りを含む可能性があります。">
            <a:extLst>
              <a:ext uri="{FF2B5EF4-FFF2-40B4-BE49-F238E27FC236}">
                <a16:creationId xmlns:a16="http://schemas.microsoft.com/office/drawing/2014/main" id="{3938EB34-B6D7-41FD-BB86-3CF1B2DB0545}"/>
              </a:ext>
            </a:extLst>
          </p:cNvPr>
          <p:cNvPicPr>
            <a:picLocks noChangeAspect="1"/>
          </p:cNvPicPr>
          <p:nvPr/>
        </p:nvPicPr>
        <p:blipFill>
          <a:blip r:embed="rId3"/>
          <a:stretch>
            <a:fillRect/>
          </a:stretch>
        </p:blipFill>
        <p:spPr>
          <a:xfrm>
            <a:off x="-12231" y="1983"/>
            <a:ext cx="10254217" cy="6856017"/>
          </a:xfrm>
          <a:prstGeom prst="rect">
            <a:avLst/>
          </a:prstGeom>
        </p:spPr>
      </p:pic>
      <p:graphicFrame>
        <p:nvGraphicFramePr>
          <p:cNvPr id="3" name="表 2">
            <a:extLst>
              <a:ext uri="{FF2B5EF4-FFF2-40B4-BE49-F238E27FC236}">
                <a16:creationId xmlns:a16="http://schemas.microsoft.com/office/drawing/2014/main" id="{EB324EB0-AAC2-5E90-DD11-12C8C41D1984}"/>
              </a:ext>
            </a:extLst>
          </p:cNvPr>
          <p:cNvGraphicFramePr>
            <a:graphicFrameLocks noGrp="1"/>
          </p:cNvGraphicFramePr>
          <p:nvPr>
            <p:extLst>
              <p:ext uri="{D42A27DB-BD31-4B8C-83A1-F6EECF244321}">
                <p14:modId xmlns:p14="http://schemas.microsoft.com/office/powerpoint/2010/main" val="1054310915"/>
              </p:ext>
            </p:extLst>
          </p:nvPr>
        </p:nvGraphicFramePr>
        <p:xfrm>
          <a:off x="1281000" y="1812147"/>
          <a:ext cx="7688752" cy="4561955"/>
        </p:xfrm>
        <a:graphic>
          <a:graphicData uri="http://schemas.openxmlformats.org/drawingml/2006/table">
            <a:tbl>
              <a:tblPr firstRow="1" bandRow="1">
                <a:tableStyleId>{2D5ABB26-0587-4C30-8999-92F81FD0307C}</a:tableStyleId>
              </a:tblPr>
              <a:tblGrid>
                <a:gridCol w="1535483">
                  <a:extLst>
                    <a:ext uri="{9D8B030D-6E8A-4147-A177-3AD203B41FA5}">
                      <a16:colId xmlns:a16="http://schemas.microsoft.com/office/drawing/2014/main" val="309013380"/>
                    </a:ext>
                  </a:extLst>
                </a:gridCol>
                <a:gridCol w="6153269">
                  <a:extLst>
                    <a:ext uri="{9D8B030D-6E8A-4147-A177-3AD203B41FA5}">
                      <a16:colId xmlns:a16="http://schemas.microsoft.com/office/drawing/2014/main" val="1400486808"/>
                    </a:ext>
                  </a:extLst>
                </a:gridCol>
              </a:tblGrid>
              <a:tr h="658163">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商</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号</a:t>
                      </a:r>
                    </a:p>
                  </a:txBody>
                  <a:tcPr marL="108000" marR="108000" marT="72000" marB="72000" anchor="ctr"/>
                </a:tc>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　　株式会社スリーグッド</a:t>
                      </a:r>
                    </a:p>
                  </a:txBody>
                  <a:tcPr marL="108000" marR="108000" marT="72000" marB="72000" anchor="ctr"/>
                </a:tc>
                <a:extLst>
                  <a:ext uri="{0D108BD9-81ED-4DB2-BD59-A6C34878D82A}">
                    <a16:rowId xmlns:a16="http://schemas.microsoft.com/office/drawing/2014/main" val="4236148994"/>
                  </a:ext>
                </a:extLst>
              </a:tr>
              <a:tr h="466612">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代</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表</a:t>
                      </a:r>
                    </a:p>
                  </a:txBody>
                  <a:tcPr marL="108000" marR="108000" marT="72000" marB="72000" anchor="ctr"/>
                </a:tc>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　　代表取締役社長</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田中　祐貴</a:t>
                      </a:r>
                    </a:p>
                  </a:txBody>
                  <a:tcPr marL="108000" marR="108000" marT="72000" marB="72000" anchor="ctr"/>
                </a:tc>
                <a:extLst>
                  <a:ext uri="{0D108BD9-81ED-4DB2-BD59-A6C34878D82A}">
                    <a16:rowId xmlns:a16="http://schemas.microsoft.com/office/drawing/2014/main" val="1761344381"/>
                  </a:ext>
                </a:extLst>
              </a:tr>
              <a:tr h="466612">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事</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業</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内</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容</a:t>
                      </a:r>
                    </a:p>
                  </a:txBody>
                  <a:tcPr marL="108000" marR="108000" marT="72000" marB="72000" anchor="ctr"/>
                </a:tc>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　　営業代行事業</a:t>
                      </a:r>
                      <a:endParaRPr kumimoji="1" lang="en-US" altLang="ja-JP" sz="1400" b="0" i="0" dirty="0">
                        <a:solidFill>
                          <a:schemeClr val="bg1"/>
                        </a:solidFill>
                        <a:latin typeface="Meiryo" panose="020B0604030504040204" pitchFamily="34" charset="-128"/>
                        <a:ea typeface="Meiryo" panose="020B0604030504040204" pitchFamily="34" charset="-128"/>
                      </a:endParaRPr>
                    </a:p>
                  </a:txBody>
                  <a:tcPr marL="108000" marR="108000" marT="72000" marB="72000" anchor="ctr"/>
                </a:tc>
                <a:extLst>
                  <a:ext uri="{0D108BD9-81ED-4DB2-BD59-A6C34878D82A}">
                    <a16:rowId xmlns:a16="http://schemas.microsoft.com/office/drawing/2014/main" val="3337845172"/>
                  </a:ext>
                </a:extLst>
              </a:tr>
              <a:tr h="466612">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資</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本</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金</a:t>
                      </a:r>
                    </a:p>
                  </a:txBody>
                  <a:tcPr marL="108000" marR="108000" marT="72000" marB="72000" anchor="ctr"/>
                </a:tc>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　　</a:t>
                      </a:r>
                      <a:r>
                        <a:rPr kumimoji="1" lang="en-US" altLang="ja-JP" sz="1400" b="0" i="0" dirty="0">
                          <a:solidFill>
                            <a:schemeClr val="bg1"/>
                          </a:solidFill>
                          <a:latin typeface="Meiryo" panose="020B0604030504040204" pitchFamily="34" charset="-128"/>
                          <a:ea typeface="Meiryo" panose="020B0604030504040204" pitchFamily="34" charset="-128"/>
                        </a:rPr>
                        <a:t>800</a:t>
                      </a:r>
                      <a:r>
                        <a:rPr kumimoji="1" lang="ja-JP" altLang="en-US" sz="1400" b="0" i="0">
                          <a:solidFill>
                            <a:schemeClr val="bg1"/>
                          </a:solidFill>
                          <a:latin typeface="Meiryo" panose="020B0604030504040204" pitchFamily="34" charset="-128"/>
                          <a:ea typeface="Meiryo" panose="020B0604030504040204" pitchFamily="34" charset="-128"/>
                        </a:rPr>
                        <a:t>万円</a:t>
                      </a:r>
                    </a:p>
                  </a:txBody>
                  <a:tcPr marL="108000" marR="108000" marT="72000" marB="72000" anchor="ctr"/>
                </a:tc>
                <a:extLst>
                  <a:ext uri="{0D108BD9-81ED-4DB2-BD59-A6C34878D82A}">
                    <a16:rowId xmlns:a16="http://schemas.microsoft.com/office/drawing/2014/main" val="1622788400"/>
                  </a:ext>
                </a:extLst>
              </a:tr>
              <a:tr h="466612">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設</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立</a:t>
                      </a:r>
                    </a:p>
                  </a:txBody>
                  <a:tcPr marL="108000" marR="108000" marT="72000" marB="72000" anchor="ctr"/>
                </a:tc>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　　</a:t>
                      </a:r>
                      <a:r>
                        <a:rPr kumimoji="1" lang="en-US" altLang="ja-JP" sz="1400" b="0" i="0" dirty="0">
                          <a:solidFill>
                            <a:schemeClr val="bg1"/>
                          </a:solidFill>
                          <a:latin typeface="Meiryo" panose="020B0604030504040204" pitchFamily="34" charset="-128"/>
                          <a:ea typeface="Meiryo" panose="020B0604030504040204" pitchFamily="34" charset="-128"/>
                        </a:rPr>
                        <a:t>2014 </a:t>
                      </a:r>
                      <a:r>
                        <a:rPr kumimoji="1" lang="ja-JP" altLang="en-US" sz="1400" b="0" i="0">
                          <a:solidFill>
                            <a:schemeClr val="bg1"/>
                          </a:solidFill>
                          <a:latin typeface="Meiryo" panose="020B0604030504040204" pitchFamily="34" charset="-128"/>
                          <a:ea typeface="Meiryo" panose="020B0604030504040204" pitchFamily="34" charset="-128"/>
                        </a:rPr>
                        <a:t>年</a:t>
                      </a:r>
                      <a:r>
                        <a:rPr kumimoji="1" lang="en-US" altLang="ja-JP" sz="1400" b="0" i="0" dirty="0">
                          <a:solidFill>
                            <a:schemeClr val="bg1"/>
                          </a:solidFill>
                          <a:latin typeface="Meiryo" panose="020B0604030504040204" pitchFamily="34" charset="-128"/>
                          <a:ea typeface="Meiryo" panose="020B0604030504040204" pitchFamily="34" charset="-128"/>
                        </a:rPr>
                        <a:t> 1 </a:t>
                      </a:r>
                      <a:r>
                        <a:rPr kumimoji="1" lang="ja-JP" altLang="en-US" sz="1400" b="0" i="0">
                          <a:solidFill>
                            <a:schemeClr val="bg1"/>
                          </a:solidFill>
                          <a:latin typeface="Meiryo" panose="020B0604030504040204" pitchFamily="34" charset="-128"/>
                          <a:ea typeface="Meiryo" panose="020B0604030504040204" pitchFamily="34" charset="-128"/>
                        </a:rPr>
                        <a:t>月</a:t>
                      </a:r>
                    </a:p>
                  </a:txBody>
                  <a:tcPr marL="108000" marR="108000" marT="72000" marB="72000" anchor="ctr"/>
                </a:tc>
                <a:extLst>
                  <a:ext uri="{0D108BD9-81ED-4DB2-BD59-A6C34878D82A}">
                    <a16:rowId xmlns:a16="http://schemas.microsoft.com/office/drawing/2014/main" val="3339573047"/>
                  </a:ext>
                </a:extLst>
              </a:tr>
              <a:tr h="715368">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本</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社</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所</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在</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地</a:t>
                      </a:r>
                    </a:p>
                  </a:txBody>
                  <a:tcPr marL="108000" marR="108000" marT="72000" marB="72000" anchor="ctr"/>
                </a:tc>
                <a:tc>
                  <a:txBody>
                    <a:bodyPr/>
                    <a:lstStyle/>
                    <a:p>
                      <a:pPr marL="0" marR="0" lvl="0" indent="0" algn="l" defTabSz="829407" rtl="0" eaLnBrk="1" fontAlgn="auto" latinLnBrk="0" hangingPunct="1">
                        <a:lnSpc>
                          <a:spcPct val="100000"/>
                        </a:lnSpc>
                        <a:spcBef>
                          <a:spcPts val="0"/>
                        </a:spcBef>
                        <a:spcAft>
                          <a:spcPts val="400"/>
                        </a:spcAft>
                        <a:buClrTx/>
                        <a:buSzTx/>
                        <a:buFontTx/>
                        <a:buNone/>
                        <a:tabLst/>
                        <a:defRPr/>
                      </a:pPr>
                      <a:r>
                        <a:rPr kumimoji="1" lang="ja-JP" altLang="en-US" sz="1100" b="0" i="0">
                          <a:solidFill>
                            <a:schemeClr val="bg1"/>
                          </a:solidFill>
                          <a:latin typeface="Meiryo" panose="020B0604030504040204" pitchFamily="34" charset="-128"/>
                          <a:ea typeface="Meiryo" panose="020B0604030504040204" pitchFamily="34" charset="-128"/>
                        </a:rPr>
                        <a:t>　　</a:t>
                      </a:r>
                      <a:endParaRPr kumimoji="1" lang="en-US" altLang="ja-JP" sz="1100" b="0" i="0" dirty="0">
                        <a:solidFill>
                          <a:schemeClr val="bg1"/>
                        </a:solidFill>
                        <a:latin typeface="Meiryo" panose="020B0604030504040204" pitchFamily="34" charset="-128"/>
                        <a:ea typeface="Meiryo" panose="020B0604030504040204" pitchFamily="34" charset="-128"/>
                      </a:endParaRPr>
                    </a:p>
                    <a:p>
                      <a:pPr marL="0" marR="0" lvl="0" indent="0" algn="l" defTabSz="829407" rtl="0" eaLnBrk="1" fontAlgn="auto" latinLnBrk="0" hangingPunct="1">
                        <a:lnSpc>
                          <a:spcPct val="100000"/>
                        </a:lnSpc>
                        <a:spcBef>
                          <a:spcPts val="0"/>
                        </a:spcBef>
                        <a:spcAft>
                          <a:spcPts val="400"/>
                        </a:spcAft>
                        <a:buClrTx/>
                        <a:buSzTx/>
                        <a:buFontTx/>
                        <a:buNone/>
                        <a:tabLst/>
                        <a:defRPr/>
                      </a:pPr>
                      <a:r>
                        <a:rPr kumimoji="1" lang="ja-JP" altLang="en-US" sz="1100" b="0" i="0">
                          <a:solidFill>
                            <a:schemeClr val="bg1"/>
                          </a:solidFill>
                          <a:latin typeface="Meiryo" panose="020B0604030504040204" pitchFamily="34" charset="-128"/>
                          <a:ea typeface="Meiryo" panose="020B0604030504040204" pitchFamily="34" charset="-128"/>
                        </a:rPr>
                        <a:t>　　</a:t>
                      </a:r>
                      <a:r>
                        <a:rPr kumimoji="1" lang="ja-JP" altLang="en-US" sz="1400" b="1">
                          <a:solidFill>
                            <a:schemeClr val="bg1"/>
                          </a:solidFill>
                          <a:latin typeface="Hiragino Sans W6" panose="020B0400000000000000" pitchFamily="34" charset="-128"/>
                          <a:ea typeface="Hiragino Sans W6" panose="020B0400000000000000" pitchFamily="34" charset="-128"/>
                        </a:rPr>
                        <a:t>京都府京都市中京区河原町通二条下る二丁目下丸屋町</a:t>
                      </a:r>
                      <a:r>
                        <a:rPr kumimoji="1" lang="en-US" altLang="ja-JP" sz="1400" b="1" dirty="0">
                          <a:solidFill>
                            <a:schemeClr val="bg1"/>
                          </a:solidFill>
                          <a:latin typeface="Hiragino Sans W6" panose="020B0400000000000000" pitchFamily="34" charset="-128"/>
                          <a:ea typeface="Hiragino Sans W6" panose="020B0400000000000000" pitchFamily="34" charset="-128"/>
                        </a:rPr>
                        <a:t>403</a:t>
                      </a:r>
                      <a:r>
                        <a:rPr kumimoji="1" lang="ja-JP" altLang="en-US" sz="1400" b="1">
                          <a:solidFill>
                            <a:schemeClr val="bg1"/>
                          </a:solidFill>
                          <a:latin typeface="Hiragino Sans W6" panose="020B0400000000000000" pitchFamily="34" charset="-128"/>
                          <a:ea typeface="Hiragino Sans W6" panose="020B0400000000000000" pitchFamily="34" charset="-128"/>
                        </a:rPr>
                        <a:t>番地</a:t>
                      </a:r>
                      <a:endParaRPr kumimoji="1" lang="en-US" altLang="ja-JP" sz="1400" b="1" dirty="0">
                        <a:solidFill>
                          <a:schemeClr val="bg1"/>
                        </a:solidFill>
                        <a:latin typeface="Hiragino Sans W6" panose="020B0400000000000000" pitchFamily="34" charset="-128"/>
                        <a:ea typeface="Hiragino Sans W6" panose="020B0400000000000000" pitchFamily="34" charset="-128"/>
                      </a:endParaRPr>
                    </a:p>
                    <a:p>
                      <a:pPr marL="0" marR="0" lvl="0" indent="0" algn="l" defTabSz="829407" rtl="0" eaLnBrk="1" fontAlgn="auto" latinLnBrk="0" hangingPunct="1">
                        <a:lnSpc>
                          <a:spcPct val="100000"/>
                        </a:lnSpc>
                        <a:spcBef>
                          <a:spcPts val="0"/>
                        </a:spcBef>
                        <a:spcAft>
                          <a:spcPts val="400"/>
                        </a:spcAft>
                        <a:buClrTx/>
                        <a:buSzTx/>
                        <a:buFontTx/>
                        <a:buNone/>
                        <a:tabLst/>
                        <a:defRPr/>
                      </a:pPr>
                      <a:r>
                        <a:rPr kumimoji="1" lang="en-US" altLang="ja-JP" sz="1400" b="1" dirty="0">
                          <a:solidFill>
                            <a:schemeClr val="bg1"/>
                          </a:solidFill>
                          <a:latin typeface="Hiragino Sans W6" panose="020B0400000000000000" pitchFamily="34" charset="-128"/>
                          <a:ea typeface="Hiragino Sans W6" panose="020B0400000000000000" pitchFamily="34" charset="-128"/>
                        </a:rPr>
                        <a:t>     FIS</a:t>
                      </a:r>
                      <a:r>
                        <a:rPr kumimoji="1" lang="ja-JP" altLang="en-US" sz="1400" b="1">
                          <a:solidFill>
                            <a:schemeClr val="bg1"/>
                          </a:solidFill>
                          <a:latin typeface="Hiragino Sans W6" panose="020B0400000000000000" pitchFamily="34" charset="-128"/>
                          <a:ea typeface="Hiragino Sans W6" panose="020B0400000000000000" pitchFamily="34" charset="-128"/>
                        </a:rPr>
                        <a:t>ビル</a:t>
                      </a:r>
                      <a:r>
                        <a:rPr kumimoji="1" lang="en-US" altLang="ja-JP" sz="1400" b="1" dirty="0">
                          <a:solidFill>
                            <a:schemeClr val="bg1"/>
                          </a:solidFill>
                          <a:latin typeface="Hiragino Sans W6" panose="020B0400000000000000" pitchFamily="34" charset="-128"/>
                          <a:ea typeface="Hiragino Sans W6" panose="020B0400000000000000" pitchFamily="34" charset="-128"/>
                        </a:rPr>
                        <a:t>7</a:t>
                      </a:r>
                      <a:r>
                        <a:rPr kumimoji="1" lang="ja-JP" altLang="en-US" sz="1400" b="1">
                          <a:solidFill>
                            <a:schemeClr val="bg1"/>
                          </a:solidFill>
                          <a:latin typeface="Hiragino Sans W6" panose="020B0400000000000000" pitchFamily="34" charset="-128"/>
                          <a:ea typeface="Hiragino Sans W6" panose="020B0400000000000000" pitchFamily="34" charset="-128"/>
                        </a:rPr>
                        <a:t>階</a:t>
                      </a:r>
                      <a:endParaRPr kumimoji="1" lang="en-US" altLang="ja-JP" sz="1400" b="1" dirty="0">
                        <a:solidFill>
                          <a:schemeClr val="bg1"/>
                        </a:solidFill>
                        <a:latin typeface="Hiragino Sans W6" panose="020B0400000000000000" pitchFamily="34" charset="-128"/>
                        <a:ea typeface="Hiragino Sans W6" panose="020B0400000000000000" pitchFamily="34" charset="-128"/>
                      </a:endParaRPr>
                    </a:p>
                    <a:p>
                      <a:pPr>
                        <a:spcAft>
                          <a:spcPts val="400"/>
                        </a:spcAft>
                      </a:pPr>
                      <a:endParaRPr kumimoji="1" lang="en-US" altLang="ja-JP" sz="1400" b="0" i="0" u="none" strike="noStrike" kern="1200" dirty="0">
                        <a:solidFill>
                          <a:schemeClr val="bg1"/>
                        </a:solidFill>
                        <a:effectLst/>
                        <a:latin typeface="+mn-lt"/>
                        <a:ea typeface="+mn-ea"/>
                        <a:cs typeface="+mn-cs"/>
                      </a:endParaRPr>
                    </a:p>
                  </a:txBody>
                  <a:tcPr marL="108000" marR="108000" marT="72000" marB="72000" anchor="ctr"/>
                </a:tc>
                <a:extLst>
                  <a:ext uri="{0D108BD9-81ED-4DB2-BD59-A6C34878D82A}">
                    <a16:rowId xmlns:a16="http://schemas.microsoft.com/office/drawing/2014/main" val="2785668368"/>
                  </a:ext>
                </a:extLst>
              </a:tr>
              <a:tr h="466612">
                <a:tc>
                  <a:txBody>
                    <a:bodyPr/>
                    <a:lstStyle/>
                    <a:p>
                      <a:pPr>
                        <a:spcAft>
                          <a:spcPts val="400"/>
                        </a:spcAft>
                      </a:pPr>
                      <a:r>
                        <a:rPr kumimoji="1" lang="ja-JP" altLang="en-US" sz="1400" b="0" i="0">
                          <a:solidFill>
                            <a:schemeClr val="bg1"/>
                          </a:solidFill>
                          <a:latin typeface="Meiryo" panose="020B0604030504040204" pitchFamily="34" charset="-128"/>
                          <a:ea typeface="Meiryo" panose="020B0604030504040204" pitchFamily="34" charset="-128"/>
                        </a:rPr>
                        <a:t>電</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話</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番</a:t>
                      </a:r>
                      <a:r>
                        <a:rPr kumimoji="1" lang="en-US" altLang="ja-JP" sz="1400" b="0" i="0" dirty="0">
                          <a:solidFill>
                            <a:schemeClr val="bg1"/>
                          </a:solidFill>
                          <a:latin typeface="Meiryo" panose="020B0604030504040204" pitchFamily="34" charset="-128"/>
                          <a:ea typeface="Meiryo" panose="020B0604030504040204" pitchFamily="34" charset="-128"/>
                        </a:rPr>
                        <a:t> </a:t>
                      </a:r>
                      <a:r>
                        <a:rPr kumimoji="1" lang="ja-JP" altLang="en-US" sz="1400" b="0" i="0">
                          <a:solidFill>
                            <a:schemeClr val="bg1"/>
                          </a:solidFill>
                          <a:latin typeface="Meiryo" panose="020B0604030504040204" pitchFamily="34" charset="-128"/>
                          <a:ea typeface="Meiryo" panose="020B0604030504040204" pitchFamily="34" charset="-128"/>
                        </a:rPr>
                        <a:t>号</a:t>
                      </a:r>
                    </a:p>
                  </a:txBody>
                  <a:tcPr marL="108000" marR="108000" marT="72000" marB="72000" anchor="ctr"/>
                </a:tc>
                <a:tc>
                  <a:txBody>
                    <a:bodyPr/>
                    <a:lstStyle/>
                    <a:p>
                      <a:pPr>
                        <a:spcAft>
                          <a:spcPts val="400"/>
                        </a:spcAft>
                      </a:pPr>
                      <a:r>
                        <a:rPr kumimoji="1" lang="ja-JP" altLang="en-US" sz="1400" b="0" i="0" u="none" strike="noStrike" kern="1200">
                          <a:solidFill>
                            <a:schemeClr val="bg1"/>
                          </a:solidFill>
                          <a:effectLst/>
                          <a:latin typeface="Meiryo" panose="020B0604030504040204" pitchFamily="34" charset="-128"/>
                          <a:ea typeface="Meiryo" panose="020B0604030504040204" pitchFamily="34" charset="-128"/>
                        </a:rPr>
                        <a:t>　　</a:t>
                      </a:r>
                      <a:r>
                        <a:rPr kumimoji="1" lang="en-US" altLang="ja-JP" sz="1400" b="0" i="0" u="none" strike="noStrike" kern="1200" dirty="0">
                          <a:solidFill>
                            <a:schemeClr val="bg1"/>
                          </a:solidFill>
                          <a:effectLst/>
                          <a:latin typeface="Meiryo" panose="020B0604030504040204" pitchFamily="34" charset="-128"/>
                          <a:ea typeface="Meiryo" panose="020B0604030504040204" pitchFamily="34" charset="-128"/>
                        </a:rPr>
                        <a:t>075-541-1624</a:t>
                      </a:r>
                      <a:endParaRPr kumimoji="1" lang="ja-JP" altLang="en-US" sz="1400" b="0" i="0" u="sng">
                        <a:solidFill>
                          <a:schemeClr val="bg1"/>
                        </a:solidFill>
                        <a:latin typeface="Meiryo" panose="020B0604030504040204" pitchFamily="34" charset="-128"/>
                        <a:ea typeface="Meiryo" panose="020B0604030504040204" pitchFamily="34" charset="-128"/>
                      </a:endParaRPr>
                    </a:p>
                  </a:txBody>
                  <a:tcPr marL="108000" marR="108000" marT="72000" marB="72000" anchor="ctr"/>
                </a:tc>
                <a:extLst>
                  <a:ext uri="{0D108BD9-81ED-4DB2-BD59-A6C34878D82A}">
                    <a16:rowId xmlns:a16="http://schemas.microsoft.com/office/drawing/2014/main" val="374758147"/>
                  </a:ext>
                </a:extLst>
              </a:tr>
              <a:tr h="466612">
                <a:tc>
                  <a:txBody>
                    <a:bodyPr/>
                    <a:lstStyle/>
                    <a:p>
                      <a:pPr>
                        <a:spcAft>
                          <a:spcPts val="400"/>
                        </a:spcAft>
                      </a:pPr>
                      <a:endParaRPr kumimoji="1" lang="en-US" altLang="ja-JP" sz="1400" b="0" i="0" u="none" dirty="0">
                        <a:solidFill>
                          <a:schemeClr val="bg1"/>
                        </a:solidFill>
                        <a:latin typeface="Meiryo" panose="020B0604030504040204" pitchFamily="34" charset="-128"/>
                        <a:ea typeface="Meiryo" panose="020B0604030504040204" pitchFamily="34" charset="-128"/>
                      </a:endParaRPr>
                    </a:p>
                  </a:txBody>
                  <a:tcPr marL="108000" marR="108000" marT="72000" marB="72000"/>
                </a:tc>
                <a:tc>
                  <a:txBody>
                    <a:bodyPr/>
                    <a:lstStyle/>
                    <a:p>
                      <a:pPr>
                        <a:spcAft>
                          <a:spcPts val="400"/>
                        </a:spcAft>
                      </a:pPr>
                      <a:endParaRPr kumimoji="1" lang="en-US" altLang="ja-JP" sz="1400" b="0" i="0" u="none" dirty="0">
                        <a:solidFill>
                          <a:schemeClr val="bg1"/>
                        </a:solidFill>
                        <a:latin typeface="Meiryo" panose="020B0604030504040204" pitchFamily="34" charset="-128"/>
                        <a:ea typeface="Meiryo" panose="020B0604030504040204" pitchFamily="34" charset="-128"/>
                      </a:endParaRPr>
                    </a:p>
                  </a:txBody>
                  <a:tcPr marL="108000" marR="108000" marT="72000" marB="72000" anchor="ctr"/>
                </a:tc>
                <a:extLst>
                  <a:ext uri="{0D108BD9-81ED-4DB2-BD59-A6C34878D82A}">
                    <a16:rowId xmlns:a16="http://schemas.microsoft.com/office/drawing/2014/main" val="2659902969"/>
                  </a:ext>
                </a:extLst>
              </a:tr>
            </a:tbl>
          </a:graphicData>
        </a:graphic>
      </p:graphicFrame>
      <p:sp>
        <p:nvSpPr>
          <p:cNvPr id="4" name="タイトル 5">
            <a:extLst>
              <a:ext uri="{FF2B5EF4-FFF2-40B4-BE49-F238E27FC236}">
                <a16:creationId xmlns:a16="http://schemas.microsoft.com/office/drawing/2014/main" id="{ACF3F043-8E1C-A1D6-62A7-64B20F45A1DB}"/>
              </a:ext>
            </a:extLst>
          </p:cNvPr>
          <p:cNvSpPr txBox="1">
            <a:spLocks/>
          </p:cNvSpPr>
          <p:nvPr/>
        </p:nvSpPr>
        <p:spPr>
          <a:xfrm>
            <a:off x="1308963" y="829938"/>
            <a:ext cx="1667268" cy="432950"/>
          </a:xfrm>
          <a:prstGeom prst="rect">
            <a:avLst/>
          </a:prstGeom>
          <a:noFill/>
          <a:ln>
            <a:solidFill>
              <a:schemeClr val="bg1"/>
            </a:solidFill>
          </a:ln>
        </p:spPr>
        <p:txBody>
          <a:bodyPr vert="horz" wrap="square" lIns="91440" tIns="46800" rIns="91440" bIns="45720" rtlCol="0" anchor="ctr">
            <a:normAutofit/>
          </a:bodyPr>
          <a:lstStyle>
            <a:lvl1pPr algn="l" defTabSz="829407" rtl="0" eaLnBrk="1" latinLnBrk="0" hangingPunct="1">
              <a:lnSpc>
                <a:spcPct val="100000"/>
              </a:lnSpc>
              <a:spcBef>
                <a:spcPct val="0"/>
              </a:spcBef>
              <a:buNone/>
              <a:defRPr kumimoji="1" lang="ja-JP" altLang="en-US" sz="2400" b="1" i="0" kern="1200" dirty="0">
                <a:solidFill>
                  <a:schemeClr val="tx1">
                    <a:lumMod val="65000"/>
                    <a:lumOff val="35000"/>
                  </a:schemeClr>
                </a:solidFill>
                <a:latin typeface="Hiragino Sans W6" panose="020B0400000000000000" pitchFamily="34" charset="-128"/>
                <a:ea typeface="Hiragino Sans W6" panose="020B0400000000000000" pitchFamily="34" charset="-128"/>
                <a:cs typeface="+mj-cs"/>
              </a:defRPr>
            </a:lvl1pPr>
          </a:lstStyle>
          <a:p>
            <a:pPr algn="ctr"/>
            <a:r>
              <a:rPr lang="ja-JP" altLang="en-US" sz="1400" b="0">
                <a:solidFill>
                  <a:schemeClr val="bg1"/>
                </a:solidFill>
                <a:latin typeface="Hiragino Sans W5" panose="020B0400000000000000" pitchFamily="34" charset="-128"/>
                <a:ea typeface="Hiragino Sans W5" panose="020B0400000000000000" pitchFamily="34" charset="-128"/>
              </a:rPr>
              <a:t>会</a:t>
            </a:r>
            <a:r>
              <a:rPr lang="en-US" altLang="ja-JP" sz="1400" b="0" dirty="0">
                <a:solidFill>
                  <a:schemeClr val="bg1"/>
                </a:solidFill>
                <a:latin typeface="Hiragino Sans W5" panose="020B0400000000000000" pitchFamily="34" charset="-128"/>
                <a:ea typeface="Hiragino Sans W5" panose="020B0400000000000000" pitchFamily="34" charset="-128"/>
              </a:rPr>
              <a:t> </a:t>
            </a:r>
            <a:r>
              <a:rPr lang="ja-JP" altLang="en-US" sz="1400" b="0">
                <a:solidFill>
                  <a:schemeClr val="bg1"/>
                </a:solidFill>
                <a:latin typeface="Hiragino Sans W5" panose="020B0400000000000000" pitchFamily="34" charset="-128"/>
                <a:ea typeface="Hiragino Sans W5" panose="020B0400000000000000" pitchFamily="34" charset="-128"/>
              </a:rPr>
              <a:t>社</a:t>
            </a:r>
            <a:r>
              <a:rPr lang="en-US" altLang="ja-JP" sz="1400" b="0" dirty="0">
                <a:solidFill>
                  <a:schemeClr val="bg1"/>
                </a:solidFill>
                <a:latin typeface="Hiragino Sans W5" panose="020B0400000000000000" pitchFamily="34" charset="-128"/>
                <a:ea typeface="Hiragino Sans W5" panose="020B0400000000000000" pitchFamily="34" charset="-128"/>
              </a:rPr>
              <a:t> </a:t>
            </a:r>
            <a:r>
              <a:rPr lang="ja-JP" altLang="en-US" sz="1400" b="0">
                <a:solidFill>
                  <a:schemeClr val="bg1"/>
                </a:solidFill>
                <a:latin typeface="Hiragino Sans W5" panose="020B0400000000000000" pitchFamily="34" charset="-128"/>
                <a:ea typeface="Hiragino Sans W5" panose="020B0400000000000000" pitchFamily="34" charset="-128"/>
              </a:rPr>
              <a:t>概</a:t>
            </a:r>
            <a:r>
              <a:rPr lang="en-US" altLang="ja-JP" sz="1400" b="0" dirty="0">
                <a:solidFill>
                  <a:schemeClr val="bg1"/>
                </a:solidFill>
                <a:latin typeface="Hiragino Sans W5" panose="020B0400000000000000" pitchFamily="34" charset="-128"/>
                <a:ea typeface="Hiragino Sans W5" panose="020B0400000000000000" pitchFamily="34" charset="-128"/>
              </a:rPr>
              <a:t> </a:t>
            </a:r>
            <a:r>
              <a:rPr lang="ja-JP" altLang="en-US" sz="1400" b="0">
                <a:solidFill>
                  <a:schemeClr val="bg1"/>
                </a:solidFill>
                <a:latin typeface="Hiragino Sans W5" panose="020B0400000000000000" pitchFamily="34" charset="-128"/>
                <a:ea typeface="Hiragino Sans W5" panose="020B0400000000000000" pitchFamily="34" charset="-128"/>
              </a:rPr>
              <a:t>要</a:t>
            </a:r>
          </a:p>
        </p:txBody>
      </p:sp>
      <p:sp>
        <p:nvSpPr>
          <p:cNvPr id="5" name="正方形/長方形 4">
            <a:extLst>
              <a:ext uri="{FF2B5EF4-FFF2-40B4-BE49-F238E27FC236}">
                <a16:creationId xmlns:a16="http://schemas.microsoft.com/office/drawing/2014/main" id="{B9338382-E1EB-BC4E-F408-AA7394C1B5DA}"/>
              </a:ext>
            </a:extLst>
          </p:cNvPr>
          <p:cNvSpPr/>
          <p:nvPr/>
        </p:nvSpPr>
        <p:spPr>
          <a:xfrm>
            <a:off x="1108622" y="5045853"/>
            <a:ext cx="7688752" cy="975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44000" rtlCol="0" anchor="ctr">
            <a:normAutofit/>
          </a:bodyPr>
          <a:lstStyle/>
          <a:p>
            <a:pPr>
              <a:spcAft>
                <a:spcPts val="400"/>
              </a:spcAft>
            </a:pPr>
            <a:endParaRPr kumimoji="1" lang="en-US" altLang="ja-JP" sz="1200" b="1" spc="100" dirty="0">
              <a:solidFill>
                <a:schemeClr val="bg1"/>
              </a:solidFill>
              <a:latin typeface="+mn-ea"/>
            </a:endParaRPr>
          </a:p>
          <a:p>
            <a:pPr>
              <a:spcAft>
                <a:spcPts val="400"/>
              </a:spcAft>
            </a:pPr>
            <a:endParaRPr kumimoji="1" lang="en-US" altLang="ja-JP" sz="1200" dirty="0">
              <a:solidFill>
                <a:schemeClr val="bg1"/>
              </a:solidFill>
              <a:latin typeface="+mn-ea"/>
            </a:endParaRPr>
          </a:p>
          <a:p>
            <a:pPr>
              <a:spcAft>
                <a:spcPts val="400"/>
              </a:spcAft>
            </a:pPr>
            <a:endParaRPr kumimoji="1" lang="en-US" altLang="ja-JP" sz="1200" dirty="0">
              <a:solidFill>
                <a:schemeClr val="bg1"/>
              </a:solidFill>
              <a:latin typeface="+mn-ea"/>
            </a:endParaRPr>
          </a:p>
        </p:txBody>
      </p:sp>
      <p:sp>
        <p:nvSpPr>
          <p:cNvPr id="2" name="スライド番号プレースホルダー 1">
            <a:extLst>
              <a:ext uri="{FF2B5EF4-FFF2-40B4-BE49-F238E27FC236}">
                <a16:creationId xmlns:a16="http://schemas.microsoft.com/office/drawing/2014/main" id="{BD266E8D-7404-5098-EEE3-9D737A5EFAEC}"/>
              </a:ext>
            </a:extLst>
          </p:cNvPr>
          <p:cNvSpPr>
            <a:spLocks noGrp="1"/>
          </p:cNvSpPr>
          <p:nvPr>
            <p:ph type="sldNum" sz="quarter" idx="11"/>
          </p:nvPr>
        </p:nvSpPr>
        <p:spPr/>
        <p:txBody>
          <a:bodyPr/>
          <a:lstStyle/>
          <a:p>
            <a:fld id="{274D4693-4A46-46E5-B2F2-4022A49F1990}" type="slidenum">
              <a:rPr lang="en-US" altLang="ja-JP" smtClean="0">
                <a:solidFill>
                  <a:schemeClr val="bg1"/>
                </a:solidFill>
              </a:rPr>
              <a:pPr/>
              <a:t>42</a:t>
            </a:fld>
            <a:endParaRPr lang="en-US" altLang="ja-JP" dirty="0">
              <a:solidFill>
                <a:schemeClr val="bg1"/>
              </a:solidFill>
            </a:endParaRPr>
          </a:p>
        </p:txBody>
      </p:sp>
      <p:sp>
        <p:nvSpPr>
          <p:cNvPr id="8" name="テキスト ボックス 7">
            <a:extLst>
              <a:ext uri="{FF2B5EF4-FFF2-40B4-BE49-F238E27FC236}">
                <a16:creationId xmlns:a16="http://schemas.microsoft.com/office/drawing/2014/main" id="{3D9A6F78-C32F-57B1-026C-234D16CC8C5B}"/>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065777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6B23F-0AEE-5D92-59D6-2BFA8CFF1A4C}"/>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C0B728CC-373C-2BC7-47AD-6354AADD2442}"/>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3" name="タイトル 5">
            <a:extLst>
              <a:ext uri="{FF2B5EF4-FFF2-40B4-BE49-F238E27FC236}">
                <a16:creationId xmlns:a16="http://schemas.microsoft.com/office/drawing/2014/main" id="{F7965867-9EEF-2F69-DA05-8BBC1527E56C}"/>
              </a:ext>
            </a:extLst>
          </p:cNvPr>
          <p:cNvSpPr>
            <a:spLocks noGrp="1"/>
          </p:cNvSpPr>
          <p:nvPr>
            <p:ph type="title"/>
          </p:nvPr>
        </p:nvSpPr>
        <p:spPr>
          <a:xfrm>
            <a:off x="830912" y="588403"/>
            <a:ext cx="2869766" cy="446311"/>
          </a:xfrm>
          <a:solidFill>
            <a:schemeClr val="tx1">
              <a:lumMod val="85000"/>
              <a:lumOff val="15000"/>
            </a:schemeClr>
          </a:solidFill>
        </p:spPr>
        <p:txBody>
          <a:bodyPr anchor="ctr">
            <a:normAutofit/>
          </a:bodyPr>
          <a:lstStyle/>
          <a:p>
            <a:pPr algn="ctr">
              <a:spcBef>
                <a:spcPts val="0"/>
              </a:spcBef>
            </a:pPr>
            <a:r>
              <a:rPr lang="ja-JP" altLang="en-US" sz="1200">
                <a:solidFill>
                  <a:schemeClr val="bg1"/>
                </a:solidFill>
                <a:latin typeface="+mj-ea"/>
                <a:ea typeface="+mj-ea"/>
              </a:rPr>
              <a:t>貴社営業課題と支援目的</a:t>
            </a:r>
            <a:endParaRPr lang="ja-JP" altLang="en-US" sz="1200" dirty="0">
              <a:solidFill>
                <a:schemeClr val="bg1"/>
              </a:solidFill>
              <a:latin typeface="+mj-ea"/>
              <a:ea typeface="+mj-ea"/>
            </a:endParaRPr>
          </a:p>
        </p:txBody>
      </p:sp>
      <p:sp>
        <p:nvSpPr>
          <p:cNvPr id="3" name="スライド番号プレースホルダー 2">
            <a:extLst>
              <a:ext uri="{FF2B5EF4-FFF2-40B4-BE49-F238E27FC236}">
                <a16:creationId xmlns:a16="http://schemas.microsoft.com/office/drawing/2014/main" id="{F569FABE-17C5-75F1-65F6-3CDED4F8FD7F}"/>
              </a:ext>
            </a:extLst>
          </p:cNvPr>
          <p:cNvSpPr>
            <a:spLocks noGrp="1"/>
          </p:cNvSpPr>
          <p:nvPr>
            <p:ph type="sldNum" sz="quarter" idx="11"/>
          </p:nvPr>
        </p:nvSpPr>
        <p:spPr/>
        <p:txBody>
          <a:bodyPr/>
          <a:lstStyle/>
          <a:p>
            <a:fld id="{274D4693-4A46-46E5-B2F2-4022A49F1990}" type="slidenum">
              <a:rPr lang="en-US" altLang="ja-JP" smtClean="0"/>
              <a:pPr/>
              <a:t>5</a:t>
            </a:fld>
            <a:endParaRPr lang="en-US" altLang="ja-JP" dirty="0"/>
          </a:p>
        </p:txBody>
      </p:sp>
      <p:sp>
        <p:nvSpPr>
          <p:cNvPr id="8" name="テキスト ボックス 7">
            <a:extLst>
              <a:ext uri="{FF2B5EF4-FFF2-40B4-BE49-F238E27FC236}">
                <a16:creationId xmlns:a16="http://schemas.microsoft.com/office/drawing/2014/main" id="{DB39BF20-464B-8D38-F280-85348003C586}"/>
              </a:ext>
            </a:extLst>
          </p:cNvPr>
          <p:cNvSpPr txBox="1"/>
          <p:nvPr/>
        </p:nvSpPr>
        <p:spPr>
          <a:xfrm>
            <a:off x="830912" y="1611779"/>
            <a:ext cx="8244172" cy="1675262"/>
          </a:xfrm>
          <a:prstGeom prst="rect">
            <a:avLst/>
          </a:prstGeom>
          <a:solidFill>
            <a:schemeClr val="bg1">
              <a:lumMod val="95000"/>
            </a:schemeClr>
          </a:solidFill>
          <a:ln>
            <a:noFill/>
            <a:prstDash val="dash"/>
          </a:ln>
        </p:spPr>
        <p:txBody>
          <a:bodyPr wrap="square" lIns="72000" tIns="36000" rIns="72000" bIns="0" rtlCol="0">
            <a:spAutoFit/>
          </a:bodyPr>
          <a:lstStyle/>
          <a:p>
            <a:pPr>
              <a:lnSpc>
                <a:spcPct val="150000"/>
              </a:lnSpc>
            </a:pPr>
            <a:r>
              <a:t>{{client_challenges}}</a:t>
            </a:r>
            <a:endParaRPr lang="en-US" altLang="ja-JP" sz="1200" dirty="0">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7507E50B-C902-5EA9-9FEF-FEDE799BD346}"/>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6" name="右矢印 5">
            <a:extLst>
              <a:ext uri="{FF2B5EF4-FFF2-40B4-BE49-F238E27FC236}">
                <a16:creationId xmlns:a16="http://schemas.microsoft.com/office/drawing/2014/main" id="{7E71B28C-CD7F-53DA-1C37-359F486C9D88}"/>
              </a:ext>
            </a:extLst>
          </p:cNvPr>
          <p:cNvSpPr/>
          <p:nvPr/>
        </p:nvSpPr>
        <p:spPr>
          <a:xfrm rot="5400000">
            <a:off x="4705940" y="3815415"/>
            <a:ext cx="494116" cy="540002"/>
          </a:xfrm>
          <a:prstGeom prst="rightArrow">
            <a:avLst/>
          </a:prstGeom>
          <a:solidFill>
            <a:srgbClr val="4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2A0B1EA-231C-2E68-8BC8-2AA19B29C748}"/>
              </a:ext>
            </a:extLst>
          </p:cNvPr>
          <p:cNvSpPr txBox="1"/>
          <p:nvPr/>
        </p:nvSpPr>
        <p:spPr>
          <a:xfrm>
            <a:off x="1051638" y="4883791"/>
            <a:ext cx="7673108" cy="921209"/>
          </a:xfrm>
          <a:prstGeom prst="rect">
            <a:avLst/>
          </a:prstGeom>
          <a:noFill/>
        </p:spPr>
        <p:txBody>
          <a:bodyPr wrap="none" lIns="72000" tIns="36000" rIns="72000" bIns="0" rtlCol="0">
            <a:spAutoFit/>
          </a:bodyPr>
          <a:lstStyle/>
          <a:p>
            <a:pPr algn="ctr">
              <a:lnSpc>
                <a:spcPct val="150000"/>
              </a:lnSpc>
            </a:pPr>
            <a:r>
              <a:rPr sz="2000"/>
              <a:t>{{support_purpose}}</a:t>
            </a:r>
            <a:endParaRPr lang="en-US" altLang="ja-JP" sz="2000" b="1" dirty="0">
              <a:solidFill>
                <a:srgbClr val="1C8DEE"/>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72756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キー, 斜面, 丘, 男 が含まれている画像&#10;&#10;自動的に生成された説明">
            <a:extLst>
              <a:ext uri="{FF2B5EF4-FFF2-40B4-BE49-F238E27FC236}">
                <a16:creationId xmlns:a16="http://schemas.microsoft.com/office/drawing/2014/main" id="{C3597A03-97D3-2A12-810A-A4ECDE61EA2F}"/>
              </a:ext>
            </a:extLst>
          </p:cNvPr>
          <p:cNvPicPr>
            <a:picLocks noChangeAspect="1"/>
          </p:cNvPicPr>
          <p:nvPr/>
        </p:nvPicPr>
        <p:blipFill>
          <a:blip r:embed="rId2"/>
          <a:stretch>
            <a:fillRect/>
          </a:stretch>
        </p:blipFill>
        <p:spPr>
          <a:xfrm rot="16200000">
            <a:off x="1524002" y="-1524001"/>
            <a:ext cx="6858000" cy="9906001"/>
          </a:xfrm>
          <a:prstGeom prst="rect">
            <a:avLst/>
          </a:prstGeom>
          <a:effectLst>
            <a:outerShdw blurRad="25400" dist="25400" dir="2700000" algn="tl" rotWithShape="0">
              <a:prstClr val="black">
                <a:alpha val="20000"/>
              </a:prstClr>
            </a:outerShdw>
          </a:effectLst>
        </p:spPr>
      </p:pic>
      <p:sp>
        <p:nvSpPr>
          <p:cNvPr id="2" name="正方形/長方形 1">
            <a:extLst>
              <a:ext uri="{FF2B5EF4-FFF2-40B4-BE49-F238E27FC236}">
                <a16:creationId xmlns:a16="http://schemas.microsoft.com/office/drawing/2014/main" id="{35A2CCF3-B20D-07FD-5D53-BC1FC09020FE}"/>
              </a:ext>
            </a:extLst>
          </p:cNvPr>
          <p:cNvSpPr/>
          <p:nvPr/>
        </p:nvSpPr>
        <p:spPr>
          <a:xfrm>
            <a:off x="921000" y="2753100"/>
            <a:ext cx="8280000" cy="1018244"/>
          </a:xfrm>
          <a:prstGeom prst="rect">
            <a:avLst/>
          </a:prstGeom>
          <a:noFill/>
          <a:ln w="603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E461CF9-E730-B8CD-7E63-DD85BDCEB117}"/>
              </a:ext>
            </a:extLst>
          </p:cNvPr>
          <p:cNvSpPr txBox="1"/>
          <p:nvPr/>
        </p:nvSpPr>
        <p:spPr>
          <a:xfrm>
            <a:off x="921000" y="3059380"/>
            <a:ext cx="8280000" cy="405683"/>
          </a:xfrm>
          <a:prstGeom prst="rect">
            <a:avLst/>
          </a:prstGeom>
          <a:noFill/>
        </p:spPr>
        <p:txBody>
          <a:bodyPr wrap="square" lIns="72000" tIns="36000" rIns="72000" bIns="0" rtlCol="0">
            <a:spAutoFit/>
          </a:bodyPr>
          <a:lstStyle/>
          <a:p>
            <a:pPr algn="ctr"/>
            <a:r>
              <a:rPr kumimoji="1" lang="ja-JP" altLang="en-US" sz="2400" b="1">
                <a:solidFill>
                  <a:schemeClr val="bg1"/>
                </a:solidFill>
                <a:latin typeface="+mj-ea"/>
                <a:ea typeface="+mj-ea"/>
                <a:cs typeface="メイリオ" panose="020B0604030504040204" pitchFamily="50" charset="-128"/>
              </a:rPr>
              <a:t>アプローチの流れ</a:t>
            </a:r>
            <a:endParaRPr kumimoji="1" lang="ja-JP" altLang="en-US" sz="2400" b="1" dirty="0">
              <a:solidFill>
                <a:schemeClr val="bg1"/>
              </a:solidFill>
              <a:latin typeface="+mj-ea"/>
              <a:ea typeface="+mj-ea"/>
              <a:cs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9AE3637E-F493-7654-67F8-78F9B6C2720F}"/>
              </a:ext>
            </a:extLst>
          </p:cNvPr>
          <p:cNvSpPr>
            <a:spLocks noGrp="1"/>
          </p:cNvSpPr>
          <p:nvPr>
            <p:ph type="sldNum" sz="quarter" idx="11"/>
          </p:nvPr>
        </p:nvSpPr>
        <p:spPr/>
        <p:txBody>
          <a:bodyPr/>
          <a:lstStyle/>
          <a:p>
            <a:fld id="{274D4693-4A46-46E5-B2F2-4022A49F1990}" type="slidenum">
              <a:rPr lang="en-US" altLang="ja-JP" smtClean="0"/>
              <a:pPr/>
              <a:t>6</a:t>
            </a:fld>
            <a:endParaRPr lang="en-US" altLang="ja-JP" dirty="0"/>
          </a:p>
        </p:txBody>
      </p:sp>
      <p:sp>
        <p:nvSpPr>
          <p:cNvPr id="7" name="テキスト ボックス 6">
            <a:extLst>
              <a:ext uri="{FF2B5EF4-FFF2-40B4-BE49-F238E27FC236}">
                <a16:creationId xmlns:a16="http://schemas.microsoft.com/office/drawing/2014/main" id="{77017CF0-3CC0-2949-A859-65BDD6A5E7A1}"/>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8506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F477B0E0-CBDA-269C-7D07-A34FB208CA20}"/>
            </a:ext>
          </a:extLst>
        </p:cNvPr>
        <p:cNvGrpSpPr/>
        <p:nvPr/>
      </p:nvGrpSpPr>
      <p:grpSpPr>
        <a:xfrm>
          <a:off x="0" y="0"/>
          <a:ext cx="0" cy="0"/>
          <a:chOff x="0" y="0"/>
          <a:chExt cx="0" cy="0"/>
        </a:xfrm>
      </p:grpSpPr>
      <p:sp>
        <p:nvSpPr>
          <p:cNvPr id="46" name="タイトル 5">
            <a:extLst>
              <a:ext uri="{FF2B5EF4-FFF2-40B4-BE49-F238E27FC236}">
                <a16:creationId xmlns:a16="http://schemas.microsoft.com/office/drawing/2014/main" id="{FD8DD5A8-84A1-B169-DA3C-F2D08E0B8B12}"/>
              </a:ext>
            </a:extLst>
          </p:cNvPr>
          <p:cNvSpPr>
            <a:spLocks noGrp="1"/>
          </p:cNvSpPr>
          <p:nvPr>
            <p:ph type="title"/>
          </p:nvPr>
        </p:nvSpPr>
        <p:spPr>
          <a:xfrm>
            <a:off x="925636" y="333000"/>
            <a:ext cx="2179191" cy="422538"/>
          </a:xfrm>
          <a:solidFill>
            <a:schemeClr val="tx1">
              <a:lumMod val="85000"/>
              <a:lumOff val="15000"/>
            </a:schemeClr>
          </a:solidFill>
        </p:spPr>
        <p:txBody>
          <a:bodyPr anchor="ctr">
            <a:normAutofit/>
          </a:bodyPr>
          <a:lstStyle/>
          <a:p>
            <a:pPr algn="ctr"/>
            <a:r>
              <a:rPr lang="ja-JP" altLang="en-US" sz="900">
                <a:solidFill>
                  <a:schemeClr val="bg1"/>
                </a:solidFill>
                <a:latin typeface="+mj-ea"/>
                <a:ea typeface="+mj-ea"/>
              </a:rPr>
              <a:t>対応範囲</a:t>
            </a:r>
            <a:endParaRPr lang="ja-JP" altLang="en-US" sz="900" dirty="0">
              <a:solidFill>
                <a:schemeClr val="bg1"/>
              </a:solidFill>
              <a:latin typeface="+mj-ea"/>
              <a:ea typeface="+mj-ea"/>
            </a:endParaRPr>
          </a:p>
        </p:txBody>
      </p:sp>
      <p:pic>
        <p:nvPicPr>
          <p:cNvPr id="4" name="図 3">
            <a:extLst>
              <a:ext uri="{FF2B5EF4-FFF2-40B4-BE49-F238E27FC236}">
                <a16:creationId xmlns:a16="http://schemas.microsoft.com/office/drawing/2014/main" id="{528D7898-EE84-2063-91D7-2EC95852692E}"/>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6" name="テキスト ボックス 5">
            <a:extLst>
              <a:ext uri="{FF2B5EF4-FFF2-40B4-BE49-F238E27FC236}">
                <a16:creationId xmlns:a16="http://schemas.microsoft.com/office/drawing/2014/main" id="{72BDB362-7624-3C30-F315-AA2792EB6E25}"/>
              </a:ext>
            </a:extLst>
          </p:cNvPr>
          <p:cNvSpPr txBox="1"/>
          <p:nvPr/>
        </p:nvSpPr>
        <p:spPr>
          <a:xfrm>
            <a:off x="278611"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j-ea"/>
                <a:ea typeface="+mj-ea"/>
              </a:rPr>
              <a:t>©️ 2025 Three Good INC.</a:t>
            </a:r>
            <a:endParaRPr kumimoji="1" lang="ja-JP" altLang="en-US" sz="800" b="1">
              <a:solidFill>
                <a:schemeClr val="bg1"/>
              </a:solidFill>
              <a:latin typeface="+mj-ea"/>
              <a:ea typeface="+mj-ea"/>
            </a:endParaRPr>
          </a:p>
        </p:txBody>
      </p:sp>
      <p:sp>
        <p:nvSpPr>
          <p:cNvPr id="7" name="スライド番号プレースホルダー 6">
            <a:extLst>
              <a:ext uri="{FF2B5EF4-FFF2-40B4-BE49-F238E27FC236}">
                <a16:creationId xmlns:a16="http://schemas.microsoft.com/office/drawing/2014/main" id="{5B9F42BB-8BCC-FB60-2B92-C6C5699D31AA}"/>
              </a:ext>
            </a:extLst>
          </p:cNvPr>
          <p:cNvSpPr txBox="1">
            <a:spLocks/>
          </p:cNvSpPr>
          <p:nvPr/>
        </p:nvSpPr>
        <p:spPr>
          <a:xfrm>
            <a:off x="8837911" y="6393946"/>
            <a:ext cx="893101" cy="343620"/>
          </a:xfrm>
          <a:prstGeom prst="rect">
            <a:avLst/>
          </a:prstGeom>
        </p:spPr>
        <p:txBody>
          <a:bodyPr vert="horz" lIns="91440" tIns="45720" rIns="91440" bIns="45720" rtlCol="0" anchor="b"/>
          <a:lstStyle>
            <a:defPPr>
              <a:defRPr lang="en-US"/>
            </a:defPPr>
            <a:lvl1pPr marL="0" algn="l" defTabSz="414726" rtl="0" eaLnBrk="1" latinLnBrk="0" hangingPunct="1">
              <a:defRPr kumimoji="1" lang="ja-JP" altLang="en-US" sz="952" b="1" i="0" kern="1200">
                <a:solidFill>
                  <a:schemeClr val="tx1">
                    <a:lumMod val="50000"/>
                    <a:lumOff val="50000"/>
                  </a:schemeClr>
                </a:solidFill>
                <a:latin typeface="Hiragino Sans W6" panose="020B0400000000000000" pitchFamily="34" charset="-128"/>
                <a:ea typeface="Hiragino Sans W6" panose="020B0400000000000000" pitchFamily="34" charset="-128"/>
                <a:cs typeface="+mn-cs"/>
              </a:defRPr>
            </a:lvl1pPr>
            <a:lvl2pPr marL="414726" algn="l" defTabSz="414726" rtl="0" eaLnBrk="1" latinLnBrk="0" hangingPunct="1">
              <a:defRPr sz="1633" kern="1200">
                <a:solidFill>
                  <a:schemeClr val="tx1"/>
                </a:solidFill>
                <a:latin typeface="+mn-lt"/>
                <a:ea typeface="+mn-ea"/>
                <a:cs typeface="+mn-cs"/>
              </a:defRPr>
            </a:lvl2pPr>
            <a:lvl3pPr marL="829452" algn="l" defTabSz="414726" rtl="0" eaLnBrk="1" latinLnBrk="0" hangingPunct="1">
              <a:defRPr sz="1633" kern="1200">
                <a:solidFill>
                  <a:schemeClr val="tx1"/>
                </a:solidFill>
                <a:latin typeface="+mn-lt"/>
                <a:ea typeface="+mn-ea"/>
                <a:cs typeface="+mn-cs"/>
              </a:defRPr>
            </a:lvl3pPr>
            <a:lvl4pPr marL="1244178" algn="l" defTabSz="414726" rtl="0" eaLnBrk="1" latinLnBrk="0" hangingPunct="1">
              <a:defRPr sz="1633" kern="1200">
                <a:solidFill>
                  <a:schemeClr val="tx1"/>
                </a:solidFill>
                <a:latin typeface="+mn-lt"/>
                <a:ea typeface="+mn-ea"/>
                <a:cs typeface="+mn-cs"/>
              </a:defRPr>
            </a:lvl4pPr>
            <a:lvl5pPr marL="1658904" algn="l" defTabSz="414726" rtl="0" eaLnBrk="1" latinLnBrk="0" hangingPunct="1">
              <a:defRPr sz="1633" kern="1200">
                <a:solidFill>
                  <a:schemeClr val="tx1"/>
                </a:solidFill>
                <a:latin typeface="+mn-lt"/>
                <a:ea typeface="+mn-ea"/>
                <a:cs typeface="+mn-cs"/>
              </a:defRPr>
            </a:lvl5pPr>
            <a:lvl6pPr marL="2073631" algn="l" defTabSz="414726" rtl="0" eaLnBrk="1" latinLnBrk="0" hangingPunct="1">
              <a:defRPr sz="1633" kern="1200">
                <a:solidFill>
                  <a:schemeClr val="tx1"/>
                </a:solidFill>
                <a:latin typeface="+mn-lt"/>
                <a:ea typeface="+mn-ea"/>
                <a:cs typeface="+mn-cs"/>
              </a:defRPr>
            </a:lvl6pPr>
            <a:lvl7pPr marL="2488357" algn="l" defTabSz="414726" rtl="0" eaLnBrk="1" latinLnBrk="0" hangingPunct="1">
              <a:defRPr sz="1633" kern="1200">
                <a:solidFill>
                  <a:schemeClr val="tx1"/>
                </a:solidFill>
                <a:latin typeface="+mn-lt"/>
                <a:ea typeface="+mn-ea"/>
                <a:cs typeface="+mn-cs"/>
              </a:defRPr>
            </a:lvl7pPr>
            <a:lvl8pPr marL="2903083" algn="l" defTabSz="414726" rtl="0" eaLnBrk="1" latinLnBrk="0" hangingPunct="1">
              <a:defRPr sz="1633" kern="1200">
                <a:solidFill>
                  <a:schemeClr val="tx1"/>
                </a:solidFill>
                <a:latin typeface="+mn-lt"/>
                <a:ea typeface="+mn-ea"/>
                <a:cs typeface="+mn-cs"/>
              </a:defRPr>
            </a:lvl8pPr>
            <a:lvl9pPr marL="3317809" algn="l" defTabSz="414726" rtl="0" eaLnBrk="1" latinLnBrk="0" hangingPunct="1">
              <a:defRPr sz="1633" kern="1200">
                <a:solidFill>
                  <a:schemeClr val="tx1"/>
                </a:solidFill>
                <a:latin typeface="+mn-lt"/>
                <a:ea typeface="+mn-ea"/>
                <a:cs typeface="+mn-cs"/>
              </a:defRPr>
            </a:lvl9pPr>
          </a:lstStyle>
          <a:p>
            <a:pPr algn="r"/>
            <a:fld id="{274D4693-4A46-46E5-B2F2-4022A49F1990}" type="slidenum">
              <a:rPr lang="en-US" altLang="ja-JP" sz="1600" smtClean="0">
                <a:solidFill>
                  <a:schemeClr val="tx1"/>
                </a:solidFill>
                <a:latin typeface="+mj-ea"/>
                <a:ea typeface="+mj-ea"/>
              </a:rPr>
              <a:pPr algn="r"/>
              <a:t>7</a:t>
            </a:fld>
            <a:endParaRPr lang="en-US" altLang="ja-JP" sz="1600" dirty="0">
              <a:solidFill>
                <a:schemeClr val="tx1"/>
              </a:solidFill>
              <a:latin typeface="+mj-ea"/>
              <a:ea typeface="+mj-ea"/>
            </a:endParaRPr>
          </a:p>
        </p:txBody>
      </p:sp>
      <p:sp>
        <p:nvSpPr>
          <p:cNvPr id="12" name="正方形/長方形 11">
            <a:extLst>
              <a:ext uri="{FF2B5EF4-FFF2-40B4-BE49-F238E27FC236}">
                <a16:creationId xmlns:a16="http://schemas.microsoft.com/office/drawing/2014/main" id="{FAEFA9E0-7E67-1B4B-8800-832C7CBFB866}"/>
              </a:ext>
            </a:extLst>
          </p:cNvPr>
          <p:cNvSpPr/>
          <p:nvPr/>
        </p:nvSpPr>
        <p:spPr>
          <a:xfrm>
            <a:off x="1626119" y="1871892"/>
            <a:ext cx="6711984" cy="3642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latin typeface="+mj-ea"/>
                <a:ea typeface="+mj-ea"/>
              </a:rPr>
              <a:t>初回電話アプローチ</a:t>
            </a:r>
            <a:endParaRPr kumimoji="1" lang="en-US" altLang="ja-JP" sz="1000" dirty="0">
              <a:solidFill>
                <a:schemeClr val="tx1"/>
              </a:solidFill>
              <a:latin typeface="+mj-ea"/>
              <a:ea typeface="+mj-ea"/>
            </a:endParaRPr>
          </a:p>
        </p:txBody>
      </p:sp>
      <p:sp>
        <p:nvSpPr>
          <p:cNvPr id="17" name="ホームベース 16">
            <a:extLst>
              <a:ext uri="{FF2B5EF4-FFF2-40B4-BE49-F238E27FC236}">
                <a16:creationId xmlns:a16="http://schemas.microsoft.com/office/drawing/2014/main" id="{2891339A-A98A-565A-26E3-200258D89FDB}"/>
              </a:ext>
            </a:extLst>
          </p:cNvPr>
          <p:cNvSpPr/>
          <p:nvPr/>
        </p:nvSpPr>
        <p:spPr>
          <a:xfrm rot="5400000">
            <a:off x="2031627" y="2366170"/>
            <a:ext cx="589585" cy="1247893"/>
          </a:xfrm>
          <a:prstGeom prst="homePlate">
            <a:avLst>
              <a:gd name="adj" fmla="val 284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50000"/>
              </a:lnSpc>
            </a:pPr>
            <a:r>
              <a:rPr kumimoji="1" lang="ja-JP" altLang="en-US" sz="1000">
                <a:solidFill>
                  <a:schemeClr val="tx1"/>
                </a:solidFill>
                <a:latin typeface="+mj-ea"/>
                <a:ea typeface="+mj-ea"/>
              </a:rPr>
              <a:t>受付</a:t>
            </a:r>
            <a:r>
              <a:rPr kumimoji="1" lang="en-US" altLang="ja-JP" sz="1000" dirty="0">
                <a:solidFill>
                  <a:schemeClr val="tx1"/>
                </a:solidFill>
                <a:latin typeface="+mj-ea"/>
                <a:ea typeface="+mj-ea"/>
              </a:rPr>
              <a:t>NG</a:t>
            </a:r>
          </a:p>
          <a:p>
            <a:pPr algn="ctr">
              <a:lnSpc>
                <a:spcPct val="150000"/>
              </a:lnSpc>
            </a:pPr>
            <a:r>
              <a:rPr kumimoji="1" lang="ja-JP" altLang="en-US" sz="1000">
                <a:solidFill>
                  <a:schemeClr val="tx1"/>
                </a:solidFill>
                <a:latin typeface="+mj-ea"/>
                <a:ea typeface="+mj-ea"/>
              </a:rPr>
              <a:t>責任者離席</a:t>
            </a:r>
          </a:p>
        </p:txBody>
      </p:sp>
      <p:sp>
        <p:nvSpPr>
          <p:cNvPr id="18" name="ホームベース 17">
            <a:extLst>
              <a:ext uri="{FF2B5EF4-FFF2-40B4-BE49-F238E27FC236}">
                <a16:creationId xmlns:a16="http://schemas.microsoft.com/office/drawing/2014/main" id="{D20BF721-4E6F-0F44-5A7B-F1C10B0ABC53}"/>
              </a:ext>
            </a:extLst>
          </p:cNvPr>
          <p:cNvSpPr/>
          <p:nvPr/>
        </p:nvSpPr>
        <p:spPr>
          <a:xfrm rot="5400000">
            <a:off x="4687318" y="2366170"/>
            <a:ext cx="589586" cy="1247893"/>
          </a:xfrm>
          <a:prstGeom prst="homePlate">
            <a:avLst>
              <a:gd name="adj" fmla="val 284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50000"/>
              </a:lnSpc>
            </a:pPr>
            <a:r>
              <a:rPr kumimoji="1" lang="ja-JP" altLang="en-US" sz="1000">
                <a:solidFill>
                  <a:schemeClr val="tx1"/>
                </a:solidFill>
                <a:latin typeface="+mj-ea"/>
                <a:ea typeface="+mj-ea"/>
              </a:rPr>
              <a:t>見込顧客獲得</a:t>
            </a:r>
            <a:endParaRPr kumimoji="1" lang="en-US" altLang="ja-JP" sz="1000" dirty="0">
              <a:solidFill>
                <a:schemeClr val="tx1"/>
              </a:solidFill>
              <a:latin typeface="+mj-ea"/>
              <a:ea typeface="+mj-ea"/>
            </a:endParaRPr>
          </a:p>
          <a:p>
            <a:pPr algn="ctr">
              <a:lnSpc>
                <a:spcPct val="150000"/>
              </a:lnSpc>
            </a:pPr>
            <a:r>
              <a:rPr kumimoji="1" lang="ja-JP" altLang="en-US" sz="1000">
                <a:solidFill>
                  <a:schemeClr val="tx1"/>
                </a:solidFill>
                <a:latin typeface="+mj-ea"/>
                <a:ea typeface="+mj-ea"/>
              </a:rPr>
              <a:t>（内容関心あり）</a:t>
            </a:r>
            <a:endParaRPr kumimoji="1" lang="en-US" altLang="ja-JP" sz="1000" dirty="0">
              <a:solidFill>
                <a:schemeClr val="tx1"/>
              </a:solidFill>
              <a:latin typeface="+mj-ea"/>
              <a:ea typeface="+mj-ea"/>
            </a:endParaRPr>
          </a:p>
        </p:txBody>
      </p:sp>
      <p:sp>
        <p:nvSpPr>
          <p:cNvPr id="19" name="ホームベース 18">
            <a:extLst>
              <a:ext uri="{FF2B5EF4-FFF2-40B4-BE49-F238E27FC236}">
                <a16:creationId xmlns:a16="http://schemas.microsoft.com/office/drawing/2014/main" id="{7EA03F49-F703-B7A8-449C-996C5BF2E6C9}"/>
              </a:ext>
            </a:extLst>
          </p:cNvPr>
          <p:cNvSpPr/>
          <p:nvPr/>
        </p:nvSpPr>
        <p:spPr>
          <a:xfrm rot="5400000">
            <a:off x="7423197" y="2366170"/>
            <a:ext cx="589586" cy="1247891"/>
          </a:xfrm>
          <a:prstGeom prst="homePlate">
            <a:avLst>
              <a:gd name="adj" fmla="val 284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50000"/>
              </a:lnSpc>
            </a:pPr>
            <a:r>
              <a:rPr kumimoji="1" lang="ja-JP" altLang="en-US" sz="1000">
                <a:solidFill>
                  <a:schemeClr val="tx1"/>
                </a:solidFill>
                <a:latin typeface="+mj-ea"/>
                <a:ea typeface="+mj-ea"/>
              </a:rPr>
              <a:t>責任者</a:t>
            </a:r>
            <a:r>
              <a:rPr kumimoji="1" lang="en-US" altLang="ja-JP" sz="1000" dirty="0">
                <a:solidFill>
                  <a:schemeClr val="tx1"/>
                </a:solidFill>
                <a:latin typeface="+mj-ea"/>
                <a:ea typeface="+mj-ea"/>
              </a:rPr>
              <a:t>NG</a:t>
            </a:r>
          </a:p>
        </p:txBody>
      </p:sp>
      <p:sp>
        <p:nvSpPr>
          <p:cNvPr id="20" name="テキスト ボックス 19">
            <a:extLst>
              <a:ext uri="{FF2B5EF4-FFF2-40B4-BE49-F238E27FC236}">
                <a16:creationId xmlns:a16="http://schemas.microsoft.com/office/drawing/2014/main" id="{0684158D-8526-8A5D-301D-AF392E738638}"/>
              </a:ext>
            </a:extLst>
          </p:cNvPr>
          <p:cNvSpPr txBox="1"/>
          <p:nvPr/>
        </p:nvSpPr>
        <p:spPr>
          <a:xfrm>
            <a:off x="1529946" y="3365376"/>
            <a:ext cx="2179192" cy="434537"/>
          </a:xfrm>
          <a:prstGeom prst="rect">
            <a:avLst/>
          </a:prstGeom>
          <a:noFill/>
        </p:spPr>
        <p:txBody>
          <a:bodyPr wrap="square" lIns="72000" tIns="36000" rIns="72000" bIns="0" rtlCol="0">
            <a:spAutoFit/>
          </a:bodyPr>
          <a:lstStyle/>
          <a:p>
            <a:pPr algn="l">
              <a:lnSpc>
                <a:spcPct val="150000"/>
              </a:lnSpc>
            </a:pPr>
            <a:r>
              <a:rPr sz="900"/>
              <a:t>{{flow_notes_initial}}</a:t>
            </a:r>
            <a:endParaRPr kumimoji="1" lang="en-US" altLang="ja-JP" sz="900" dirty="0">
              <a:latin typeface="+mj-ea"/>
              <a:ea typeface="+mj-ea"/>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351BE487-323D-D1EE-3265-160EB156E617}"/>
              </a:ext>
            </a:extLst>
          </p:cNvPr>
          <p:cNvSpPr txBox="1"/>
          <p:nvPr/>
        </p:nvSpPr>
        <p:spPr>
          <a:xfrm>
            <a:off x="4260312" y="3365376"/>
            <a:ext cx="2258687" cy="434537"/>
          </a:xfrm>
          <a:prstGeom prst="rect">
            <a:avLst/>
          </a:prstGeom>
          <a:noFill/>
        </p:spPr>
        <p:txBody>
          <a:bodyPr wrap="square" lIns="72000" tIns="36000" rIns="72000" bIns="0" rtlCol="0">
            <a:spAutoFit/>
          </a:bodyPr>
          <a:lstStyle/>
          <a:p>
            <a:pPr algn="l">
              <a:lnSpc>
                <a:spcPct val="150000"/>
              </a:lnSpc>
            </a:pPr>
            <a:r>
              <a:rPr sz="900"/>
              <a:t>{{flow_notes_followup}}</a:t>
            </a:r>
            <a:endParaRPr kumimoji="1" lang="en-US" altLang="ja-JP" sz="900" dirty="0">
              <a:latin typeface="+mj-ea"/>
              <a:ea typeface="+mj-ea"/>
              <a:cs typeface="メイリオ" panose="020B0604030504040204" pitchFamily="50" charset="-128"/>
            </a:endParaRPr>
          </a:p>
        </p:txBody>
      </p:sp>
      <p:sp>
        <p:nvSpPr>
          <p:cNvPr id="22" name="テキスト ボックス 21">
            <a:extLst>
              <a:ext uri="{FF2B5EF4-FFF2-40B4-BE49-F238E27FC236}">
                <a16:creationId xmlns:a16="http://schemas.microsoft.com/office/drawing/2014/main" id="{C6F99EB4-2D6E-6F49-EFFC-FC6336D14EF0}"/>
              </a:ext>
            </a:extLst>
          </p:cNvPr>
          <p:cNvSpPr txBox="1"/>
          <p:nvPr/>
        </p:nvSpPr>
        <p:spPr>
          <a:xfrm>
            <a:off x="6969000" y="3365376"/>
            <a:ext cx="2487054" cy="434537"/>
          </a:xfrm>
          <a:prstGeom prst="rect">
            <a:avLst/>
          </a:prstGeom>
          <a:noFill/>
        </p:spPr>
        <p:txBody>
          <a:bodyPr wrap="square" lIns="72000" tIns="36000" rIns="72000" bIns="0" rtlCol="0">
            <a:spAutoFit/>
          </a:bodyPr>
          <a:lstStyle/>
          <a:p>
            <a:pPr algn="l">
              <a:lnSpc>
                <a:spcPct val="150000"/>
              </a:lnSpc>
            </a:pPr>
            <a:r>
              <a:rPr sz="900"/>
              <a:t>{{flow_notes_ng}}</a:t>
            </a:r>
            <a:endParaRPr kumimoji="1" lang="en-US" altLang="ja-JP" sz="900" dirty="0">
              <a:latin typeface="+mj-ea"/>
              <a:ea typeface="+mj-ea"/>
              <a:cs typeface="メイリオ" panose="020B0604030504040204" pitchFamily="50" charset="-128"/>
            </a:endParaRPr>
          </a:p>
        </p:txBody>
      </p:sp>
      <p:sp>
        <p:nvSpPr>
          <p:cNvPr id="23" name="正方形/長方形 22">
            <a:extLst>
              <a:ext uri="{FF2B5EF4-FFF2-40B4-BE49-F238E27FC236}">
                <a16:creationId xmlns:a16="http://schemas.microsoft.com/office/drawing/2014/main" id="{0A0F713E-91EA-AAF8-99D0-0A65B729DEE7}"/>
              </a:ext>
            </a:extLst>
          </p:cNvPr>
          <p:cNvSpPr/>
          <p:nvPr/>
        </p:nvSpPr>
        <p:spPr>
          <a:xfrm>
            <a:off x="1601946" y="4114079"/>
            <a:ext cx="1982000" cy="320886"/>
          </a:xfrm>
          <a:prstGeom prst="rect">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1000">
                <a:solidFill>
                  <a:schemeClr val="tx1"/>
                </a:solidFill>
                <a:latin typeface="+mj-ea"/>
                <a:ea typeface="+mj-ea"/>
              </a:rPr>
              <a:t>決着（</a:t>
            </a:r>
            <a:r>
              <a:rPr kumimoji="1" lang="en-US" altLang="ja-JP" sz="1000" dirty="0">
                <a:solidFill>
                  <a:schemeClr val="tx1"/>
                </a:solidFill>
                <a:latin typeface="+mj-ea"/>
                <a:ea typeface="+mj-ea"/>
              </a:rPr>
              <a:t>NG</a:t>
            </a:r>
            <a:r>
              <a:rPr kumimoji="1" lang="ja-JP" altLang="en-US" sz="1000">
                <a:solidFill>
                  <a:schemeClr val="tx1"/>
                </a:solidFill>
                <a:latin typeface="+mj-ea"/>
                <a:ea typeface="+mj-ea"/>
              </a:rPr>
              <a:t>）まで追客対応</a:t>
            </a:r>
            <a:endParaRPr kumimoji="1" lang="en-US" altLang="ja-JP" sz="1000" dirty="0">
              <a:solidFill>
                <a:schemeClr val="tx1"/>
              </a:solidFill>
              <a:latin typeface="+mj-ea"/>
              <a:ea typeface="+mj-ea"/>
            </a:endParaRPr>
          </a:p>
        </p:txBody>
      </p:sp>
      <p:cxnSp>
        <p:nvCxnSpPr>
          <p:cNvPr id="31" name="直線矢印コネクタ 30">
            <a:extLst>
              <a:ext uri="{FF2B5EF4-FFF2-40B4-BE49-F238E27FC236}">
                <a16:creationId xmlns:a16="http://schemas.microsoft.com/office/drawing/2014/main" id="{66EEB969-903C-C5D0-9006-D255485C48B8}"/>
              </a:ext>
            </a:extLst>
          </p:cNvPr>
          <p:cNvCxnSpPr>
            <a:cxnSpLocks/>
          </p:cNvCxnSpPr>
          <p:nvPr/>
        </p:nvCxnSpPr>
        <p:spPr>
          <a:xfrm>
            <a:off x="4985946" y="2354974"/>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cxnSp>
        <p:nvCxnSpPr>
          <p:cNvPr id="32" name="直線矢印コネクタ 31">
            <a:extLst>
              <a:ext uri="{FF2B5EF4-FFF2-40B4-BE49-F238E27FC236}">
                <a16:creationId xmlns:a16="http://schemas.microsoft.com/office/drawing/2014/main" id="{838C47F1-7E8E-5DF6-3C30-B191A3E7ED0A}"/>
              </a:ext>
            </a:extLst>
          </p:cNvPr>
          <p:cNvCxnSpPr>
            <a:cxnSpLocks/>
          </p:cNvCxnSpPr>
          <p:nvPr/>
        </p:nvCxnSpPr>
        <p:spPr>
          <a:xfrm>
            <a:off x="7721946" y="2353535"/>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cxnSp>
        <p:nvCxnSpPr>
          <p:cNvPr id="33" name="直線矢印コネクタ 32">
            <a:extLst>
              <a:ext uri="{FF2B5EF4-FFF2-40B4-BE49-F238E27FC236}">
                <a16:creationId xmlns:a16="http://schemas.microsoft.com/office/drawing/2014/main" id="{B8FBC2FB-E1E2-14F0-26D9-DC5EC27169B6}"/>
              </a:ext>
            </a:extLst>
          </p:cNvPr>
          <p:cNvCxnSpPr>
            <a:cxnSpLocks/>
          </p:cNvCxnSpPr>
          <p:nvPr/>
        </p:nvCxnSpPr>
        <p:spPr>
          <a:xfrm>
            <a:off x="2321946" y="2353535"/>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cxnSp>
        <p:nvCxnSpPr>
          <p:cNvPr id="39" name="直線矢印コネクタ 38">
            <a:extLst>
              <a:ext uri="{FF2B5EF4-FFF2-40B4-BE49-F238E27FC236}">
                <a16:creationId xmlns:a16="http://schemas.microsoft.com/office/drawing/2014/main" id="{4687759B-5F37-3819-3C43-5E7D2F187430}"/>
              </a:ext>
            </a:extLst>
          </p:cNvPr>
          <p:cNvCxnSpPr>
            <a:cxnSpLocks/>
          </p:cNvCxnSpPr>
          <p:nvPr/>
        </p:nvCxnSpPr>
        <p:spPr>
          <a:xfrm>
            <a:off x="4967880" y="3848761"/>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cxnSp>
        <p:nvCxnSpPr>
          <p:cNvPr id="41" name="直線矢印コネクタ 40">
            <a:extLst>
              <a:ext uri="{FF2B5EF4-FFF2-40B4-BE49-F238E27FC236}">
                <a16:creationId xmlns:a16="http://schemas.microsoft.com/office/drawing/2014/main" id="{B33239DD-FEF8-EAFE-C00F-358AFCB10355}"/>
              </a:ext>
            </a:extLst>
          </p:cNvPr>
          <p:cNvCxnSpPr>
            <a:cxnSpLocks/>
          </p:cNvCxnSpPr>
          <p:nvPr/>
        </p:nvCxnSpPr>
        <p:spPr>
          <a:xfrm>
            <a:off x="2303880" y="3847322"/>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cxnSp>
        <p:nvCxnSpPr>
          <p:cNvPr id="25" name="直線矢印コネクタ 24">
            <a:extLst>
              <a:ext uri="{FF2B5EF4-FFF2-40B4-BE49-F238E27FC236}">
                <a16:creationId xmlns:a16="http://schemas.microsoft.com/office/drawing/2014/main" id="{1CE7F4C4-ED92-5AAE-3C5C-21550B3706AF}"/>
              </a:ext>
            </a:extLst>
          </p:cNvPr>
          <p:cNvCxnSpPr>
            <a:cxnSpLocks/>
          </p:cNvCxnSpPr>
          <p:nvPr/>
        </p:nvCxnSpPr>
        <p:spPr>
          <a:xfrm>
            <a:off x="4967880" y="4582118"/>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sp>
        <p:nvSpPr>
          <p:cNvPr id="26" name="正方形/長方形 25">
            <a:extLst>
              <a:ext uri="{FF2B5EF4-FFF2-40B4-BE49-F238E27FC236}">
                <a16:creationId xmlns:a16="http://schemas.microsoft.com/office/drawing/2014/main" id="{E62B85B3-9346-EDE9-435A-7D3299A1D99C}"/>
              </a:ext>
            </a:extLst>
          </p:cNvPr>
          <p:cNvSpPr/>
          <p:nvPr/>
        </p:nvSpPr>
        <p:spPr>
          <a:xfrm>
            <a:off x="1611885" y="4965459"/>
            <a:ext cx="6711984" cy="290432"/>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latin typeface="+mj-ea"/>
                <a:ea typeface="+mj-ea"/>
              </a:rPr>
              <a:t>貴社商談対応</a:t>
            </a:r>
            <a:endParaRPr kumimoji="1" lang="en-US" altLang="ja-JP" sz="1000" dirty="0">
              <a:solidFill>
                <a:schemeClr val="tx1"/>
              </a:solidFill>
              <a:latin typeface="+mj-ea"/>
              <a:ea typeface="+mj-ea"/>
            </a:endParaRPr>
          </a:p>
        </p:txBody>
      </p:sp>
      <p:sp>
        <p:nvSpPr>
          <p:cNvPr id="27" name="正方形/長方形 26">
            <a:extLst>
              <a:ext uri="{FF2B5EF4-FFF2-40B4-BE49-F238E27FC236}">
                <a16:creationId xmlns:a16="http://schemas.microsoft.com/office/drawing/2014/main" id="{92BBCB10-EF75-0E0B-58D1-7A7C7D00D5D2}"/>
              </a:ext>
            </a:extLst>
          </p:cNvPr>
          <p:cNvSpPr/>
          <p:nvPr/>
        </p:nvSpPr>
        <p:spPr>
          <a:xfrm>
            <a:off x="3966938" y="4120673"/>
            <a:ext cx="1982000" cy="320886"/>
          </a:xfrm>
          <a:prstGeom prst="rect">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1000">
                <a:solidFill>
                  <a:srgbClr val="1C8DEE"/>
                </a:solidFill>
                <a:latin typeface="+mj-ea"/>
                <a:ea typeface="+mj-ea"/>
              </a:rPr>
              <a:t>アポイント獲得　</a:t>
            </a:r>
            <a:endParaRPr kumimoji="1" lang="en-US" altLang="ja-JP" sz="1000" dirty="0">
              <a:solidFill>
                <a:srgbClr val="1C8DEE"/>
              </a:solidFill>
              <a:latin typeface="+mj-ea"/>
              <a:ea typeface="+mj-ea"/>
            </a:endParaRPr>
          </a:p>
        </p:txBody>
      </p:sp>
      <p:sp>
        <p:nvSpPr>
          <p:cNvPr id="28" name="正方形/長方形 27">
            <a:extLst>
              <a:ext uri="{FF2B5EF4-FFF2-40B4-BE49-F238E27FC236}">
                <a16:creationId xmlns:a16="http://schemas.microsoft.com/office/drawing/2014/main" id="{4209ED57-B41A-4C1E-4AFD-36A22D09CF90}"/>
              </a:ext>
            </a:extLst>
          </p:cNvPr>
          <p:cNvSpPr/>
          <p:nvPr/>
        </p:nvSpPr>
        <p:spPr>
          <a:xfrm>
            <a:off x="1611883" y="5788890"/>
            <a:ext cx="6711984" cy="290432"/>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latin typeface="+mj-ea"/>
                <a:ea typeface="+mj-ea"/>
              </a:rPr>
              <a:t>契約受注</a:t>
            </a:r>
            <a:endParaRPr kumimoji="1" lang="en-US" altLang="ja-JP" sz="1000" dirty="0">
              <a:solidFill>
                <a:schemeClr val="tx1"/>
              </a:solidFill>
              <a:latin typeface="+mj-ea"/>
              <a:ea typeface="+mj-ea"/>
            </a:endParaRPr>
          </a:p>
        </p:txBody>
      </p:sp>
      <p:cxnSp>
        <p:nvCxnSpPr>
          <p:cNvPr id="42" name="直線矢印コネクタ 41">
            <a:extLst>
              <a:ext uri="{FF2B5EF4-FFF2-40B4-BE49-F238E27FC236}">
                <a16:creationId xmlns:a16="http://schemas.microsoft.com/office/drawing/2014/main" id="{FDEB8B44-9245-6E84-9AEA-20437289FA20}"/>
              </a:ext>
            </a:extLst>
          </p:cNvPr>
          <p:cNvCxnSpPr>
            <a:cxnSpLocks/>
          </p:cNvCxnSpPr>
          <p:nvPr/>
        </p:nvCxnSpPr>
        <p:spPr>
          <a:xfrm>
            <a:off x="4967880" y="5431322"/>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sp>
        <p:nvSpPr>
          <p:cNvPr id="45" name="テキスト ボックス 44">
            <a:extLst>
              <a:ext uri="{FF2B5EF4-FFF2-40B4-BE49-F238E27FC236}">
                <a16:creationId xmlns:a16="http://schemas.microsoft.com/office/drawing/2014/main" id="{3CDB5E92-4E2A-8037-26AC-0A80D124C0C9}"/>
              </a:ext>
            </a:extLst>
          </p:cNvPr>
          <p:cNvSpPr txBox="1"/>
          <p:nvPr/>
        </p:nvSpPr>
        <p:spPr>
          <a:xfrm>
            <a:off x="5097820" y="576120"/>
            <a:ext cx="1921499" cy="159462"/>
          </a:xfrm>
          <a:prstGeom prst="rect">
            <a:avLst/>
          </a:prstGeom>
          <a:solidFill>
            <a:schemeClr val="bg1">
              <a:lumMod val="95000"/>
            </a:schemeClr>
          </a:solidFill>
        </p:spPr>
        <p:txBody>
          <a:bodyPr wrap="square" lIns="72000" tIns="36000" rIns="72000" bIns="0" rtlCol="0">
            <a:spAutoFit/>
          </a:bodyPr>
          <a:lstStyle/>
          <a:p>
            <a:pPr algn="ctr"/>
            <a:r>
              <a:rPr kumimoji="1" lang="ja-JP" altLang="en-US" sz="800">
                <a:latin typeface="+mj-ea"/>
                <a:ea typeface="+mj-ea"/>
                <a:cs typeface="メイリオ" panose="020B0604030504040204" pitchFamily="50" charset="-128"/>
              </a:rPr>
              <a:t>弊社対応範囲：グレー枠</a:t>
            </a:r>
            <a:endParaRPr kumimoji="1" lang="ja-JP" altLang="en-US" sz="800" dirty="0">
              <a:latin typeface="+mj-ea"/>
              <a:ea typeface="+mj-ea"/>
              <a:cs typeface="メイリオ" panose="020B0604030504040204" pitchFamily="50" charset="-128"/>
            </a:endParaRPr>
          </a:p>
        </p:txBody>
      </p:sp>
      <p:sp>
        <p:nvSpPr>
          <p:cNvPr id="48" name="テキスト ボックス 47">
            <a:extLst>
              <a:ext uri="{FF2B5EF4-FFF2-40B4-BE49-F238E27FC236}">
                <a16:creationId xmlns:a16="http://schemas.microsoft.com/office/drawing/2014/main" id="{D65E432E-53E0-5C3A-AAC0-08AB3F2D965E}"/>
              </a:ext>
            </a:extLst>
          </p:cNvPr>
          <p:cNvSpPr txBox="1"/>
          <p:nvPr/>
        </p:nvSpPr>
        <p:spPr>
          <a:xfrm>
            <a:off x="7330171" y="572826"/>
            <a:ext cx="1921499" cy="159462"/>
          </a:xfrm>
          <a:prstGeom prst="rect">
            <a:avLst/>
          </a:prstGeom>
          <a:solidFill>
            <a:srgbClr val="FFD579"/>
          </a:solidFill>
        </p:spPr>
        <p:txBody>
          <a:bodyPr wrap="square" lIns="72000" tIns="36000" rIns="72000" bIns="0" rtlCol="0">
            <a:spAutoFit/>
          </a:bodyPr>
          <a:lstStyle/>
          <a:p>
            <a:pPr algn="ctr"/>
            <a:r>
              <a:rPr kumimoji="1" lang="ja-JP" altLang="en-US" sz="800">
                <a:latin typeface="+mj-ea"/>
                <a:ea typeface="+mj-ea"/>
                <a:cs typeface="メイリオ" panose="020B0604030504040204" pitchFamily="50" charset="-128"/>
              </a:rPr>
              <a:t>貴社対応範囲：オレンジ枠</a:t>
            </a:r>
            <a:endParaRPr kumimoji="1" lang="ja-JP" altLang="en-US" sz="800" dirty="0">
              <a:latin typeface="+mj-ea"/>
              <a:ea typeface="+mj-ea"/>
              <a:cs typeface="メイリオ" panose="020B0604030504040204" pitchFamily="50" charset="-128"/>
            </a:endParaRPr>
          </a:p>
        </p:txBody>
      </p:sp>
      <p:sp>
        <p:nvSpPr>
          <p:cNvPr id="50" name="左大かっこ 49">
            <a:extLst>
              <a:ext uri="{FF2B5EF4-FFF2-40B4-BE49-F238E27FC236}">
                <a16:creationId xmlns:a16="http://schemas.microsoft.com/office/drawing/2014/main" id="{2FDD0E1F-E326-0BAC-74D9-3D6C52FFCD7A}"/>
              </a:ext>
            </a:extLst>
          </p:cNvPr>
          <p:cNvSpPr/>
          <p:nvPr/>
        </p:nvSpPr>
        <p:spPr>
          <a:xfrm>
            <a:off x="918532" y="1061499"/>
            <a:ext cx="288000" cy="3520619"/>
          </a:xfrm>
          <a:prstGeom prst="leftBracket">
            <a:avLst/>
          </a:prstGeom>
          <a:noFill/>
          <a:ln w="12700">
            <a:solidFill>
              <a:srgbClr val="1C8DEE"/>
            </a:solidFill>
          </a:ln>
        </p:spPr>
        <p:txBody>
          <a:bodyPr rtlCol="0" anchor="ctr"/>
          <a:lstStyle/>
          <a:p>
            <a:pPr algn="ctr">
              <a:lnSpc>
                <a:spcPct val="200000"/>
              </a:lnSpc>
            </a:pPr>
            <a:r>
              <a:rPr kumimoji="1" lang="ja-JP" altLang="en-US" sz="1600">
                <a:solidFill>
                  <a:srgbClr val="1C8DEE"/>
                </a:solidFill>
                <a:latin typeface="Meiryo" panose="020B0604030504040204" pitchFamily="34" charset="-128"/>
                <a:ea typeface="Meiryo" panose="020B0604030504040204" pitchFamily="34" charset="-128"/>
              </a:rPr>
              <a:t>弊社対応範囲</a:t>
            </a:r>
          </a:p>
        </p:txBody>
      </p:sp>
      <p:sp>
        <p:nvSpPr>
          <p:cNvPr id="9" name="正方形/長方形 8">
            <a:extLst>
              <a:ext uri="{FF2B5EF4-FFF2-40B4-BE49-F238E27FC236}">
                <a16:creationId xmlns:a16="http://schemas.microsoft.com/office/drawing/2014/main" id="{B0AB1960-E0CD-D548-EA71-EA8A19E2C9B6}"/>
              </a:ext>
            </a:extLst>
          </p:cNvPr>
          <p:cNvSpPr/>
          <p:nvPr/>
        </p:nvSpPr>
        <p:spPr>
          <a:xfrm>
            <a:off x="1626119" y="1061499"/>
            <a:ext cx="6711984" cy="367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latin typeface="+mj-ea"/>
                <a:ea typeface="+mj-ea"/>
              </a:rPr>
              <a:t>リスト作成</a:t>
            </a:r>
            <a:endParaRPr kumimoji="1" lang="en-US" altLang="ja-JP" sz="1000" dirty="0">
              <a:solidFill>
                <a:schemeClr val="tx1"/>
              </a:solidFill>
              <a:latin typeface="+mj-ea"/>
              <a:ea typeface="+mj-ea"/>
            </a:endParaRPr>
          </a:p>
        </p:txBody>
      </p:sp>
      <p:cxnSp>
        <p:nvCxnSpPr>
          <p:cNvPr id="15" name="直線矢印コネクタ 14">
            <a:extLst>
              <a:ext uri="{FF2B5EF4-FFF2-40B4-BE49-F238E27FC236}">
                <a16:creationId xmlns:a16="http://schemas.microsoft.com/office/drawing/2014/main" id="{AEDE1160-1F69-DF2D-1719-DAF88DF68A77}"/>
              </a:ext>
            </a:extLst>
          </p:cNvPr>
          <p:cNvCxnSpPr>
            <a:cxnSpLocks/>
          </p:cNvCxnSpPr>
          <p:nvPr/>
        </p:nvCxnSpPr>
        <p:spPr>
          <a:xfrm>
            <a:off x="4953000" y="1543322"/>
            <a:ext cx="0" cy="217439"/>
          </a:xfrm>
          <a:prstGeom prst="straightConnector1">
            <a:avLst/>
          </a:prstGeom>
          <a:solidFill>
            <a:schemeClr val="bg1">
              <a:lumMod val="95000"/>
            </a:schemeClr>
          </a:solidFill>
          <a:ln w="9525">
            <a:solidFill>
              <a:schemeClr val="tx1">
                <a:lumMod val="65000"/>
                <a:lumOff val="35000"/>
              </a:schemeClr>
            </a:solidFill>
            <a:prstDash val="dash"/>
            <a:tailEnd type="triangle"/>
          </a:ln>
        </p:spPr>
      </p:cxnSp>
    </p:spTree>
    <p:extLst>
      <p:ext uri="{BB962C8B-B14F-4D97-AF65-F5344CB8AC3E}">
        <p14:creationId xmlns:p14="http://schemas.microsoft.com/office/powerpoint/2010/main" val="377453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CB997-82E3-A1C1-AA84-FA451239EDC2}"/>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0ADA7F60-16FB-0CA4-3487-1227C80E0BC7}"/>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3" name="タイトル 5">
            <a:extLst>
              <a:ext uri="{FF2B5EF4-FFF2-40B4-BE49-F238E27FC236}">
                <a16:creationId xmlns:a16="http://schemas.microsoft.com/office/drawing/2014/main" id="{5AD966D3-C7EB-C20F-941A-D45D71D18E14}"/>
              </a:ext>
            </a:extLst>
          </p:cNvPr>
          <p:cNvSpPr>
            <a:spLocks noGrp="1"/>
          </p:cNvSpPr>
          <p:nvPr>
            <p:ph type="title"/>
          </p:nvPr>
        </p:nvSpPr>
        <p:spPr>
          <a:xfrm>
            <a:off x="345000" y="207224"/>
            <a:ext cx="2034087" cy="363440"/>
          </a:xfrm>
          <a:solidFill>
            <a:schemeClr val="tx1">
              <a:lumMod val="85000"/>
              <a:lumOff val="15000"/>
            </a:schemeClr>
          </a:solidFill>
        </p:spPr>
        <p:txBody>
          <a:bodyPr anchor="ctr">
            <a:normAutofit/>
          </a:bodyPr>
          <a:lstStyle/>
          <a:p>
            <a:pPr algn="ctr">
              <a:spcBef>
                <a:spcPts val="0"/>
              </a:spcBef>
            </a:pPr>
            <a:r>
              <a:rPr lang="en-US" altLang="ja-JP" sz="1200" dirty="0">
                <a:solidFill>
                  <a:schemeClr val="bg1"/>
                </a:solidFill>
                <a:latin typeface="+mj-ea"/>
                <a:ea typeface="+mj-ea"/>
              </a:rPr>
              <a:t>KPI / </a:t>
            </a:r>
            <a:r>
              <a:rPr lang="ja-JP" altLang="en-US" sz="1200">
                <a:solidFill>
                  <a:schemeClr val="bg1"/>
                </a:solidFill>
                <a:latin typeface="+mj-ea"/>
                <a:ea typeface="+mj-ea"/>
              </a:rPr>
              <a:t>ターゲット</a:t>
            </a:r>
            <a:endParaRPr lang="ja-JP" altLang="en-US" sz="1200" dirty="0">
              <a:solidFill>
                <a:schemeClr val="bg1"/>
              </a:solidFill>
              <a:latin typeface="+mj-ea"/>
              <a:ea typeface="+mj-ea"/>
            </a:endParaRPr>
          </a:p>
        </p:txBody>
      </p:sp>
      <p:sp>
        <p:nvSpPr>
          <p:cNvPr id="3" name="スライド番号プレースホルダー 2">
            <a:extLst>
              <a:ext uri="{FF2B5EF4-FFF2-40B4-BE49-F238E27FC236}">
                <a16:creationId xmlns:a16="http://schemas.microsoft.com/office/drawing/2014/main" id="{5AC8AE67-70CF-8A4B-348E-357824665EDE}"/>
              </a:ext>
            </a:extLst>
          </p:cNvPr>
          <p:cNvSpPr>
            <a:spLocks noGrp="1"/>
          </p:cNvSpPr>
          <p:nvPr>
            <p:ph type="sldNum" sz="quarter" idx="11"/>
          </p:nvPr>
        </p:nvSpPr>
        <p:spPr/>
        <p:txBody>
          <a:bodyPr/>
          <a:lstStyle/>
          <a:p>
            <a:fld id="{274D4693-4A46-46E5-B2F2-4022A49F1990}" type="slidenum">
              <a:rPr lang="en-US" altLang="ja-JP" smtClean="0"/>
              <a:pPr/>
              <a:t>8</a:t>
            </a:fld>
            <a:endParaRPr lang="en-US" altLang="ja-JP" dirty="0"/>
          </a:p>
        </p:txBody>
      </p:sp>
      <p:sp>
        <p:nvSpPr>
          <p:cNvPr id="2" name="テキスト ボックス 1">
            <a:extLst>
              <a:ext uri="{FF2B5EF4-FFF2-40B4-BE49-F238E27FC236}">
                <a16:creationId xmlns:a16="http://schemas.microsoft.com/office/drawing/2014/main" id="{15B1D346-DC4F-D938-6485-C3BFFD4CFC12}"/>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4" name="Text 3">
            <a:extLst>
              <a:ext uri="{FF2B5EF4-FFF2-40B4-BE49-F238E27FC236}">
                <a16:creationId xmlns:a16="http://schemas.microsoft.com/office/drawing/2014/main" id="{63F0B766-B814-655A-53C6-676D10F74CAB}"/>
              </a:ext>
            </a:extLst>
          </p:cNvPr>
          <p:cNvSpPr/>
          <p:nvPr/>
        </p:nvSpPr>
        <p:spPr>
          <a:xfrm>
            <a:off x="314101" y="764132"/>
            <a:ext cx="9360000" cy="266700"/>
          </a:xfrm>
          <a:prstGeom prst="rect">
            <a:avLst/>
          </a:prstGeom>
          <a:noFill/>
          <a:ln/>
        </p:spPr>
        <p:txBody>
          <a:bodyPr vert="horz" wrap="square" lIns="0" tIns="0" rIns="0" bIns="0" rtlCol="0" anchor="t"/>
          <a:lstStyle/>
          <a:p>
            <a:pPr>
              <a:lnSpc>
                <a:spcPts val="2100"/>
              </a:lnSpc>
            </a:pPr>
            <a:r>
              <a:rPr sz="1800"/>
              <a:t>{{kpi_statement}}</a:t>
            </a:r>
            <a:endParaRPr lang="en-US" sz="1800" b="1" dirty="0">
              <a:solidFill>
                <a:srgbClr val="419FFF"/>
              </a:solidFill>
              <a:latin typeface="Meiryo" panose="020B0604030504040204" pitchFamily="34" charset="-128"/>
              <a:ea typeface="Meiryo" panose="020B0604030504040204" pitchFamily="34" charset="-128"/>
            </a:endParaRPr>
          </a:p>
        </p:txBody>
      </p:sp>
      <p:pic>
        <p:nvPicPr>
          <p:cNvPr id="14" name="Image 1" descr="preencoded.png">
            <a:extLst>
              <a:ext uri="{FF2B5EF4-FFF2-40B4-BE49-F238E27FC236}">
                <a16:creationId xmlns:a16="http://schemas.microsoft.com/office/drawing/2014/main" id="{E2A7209E-F981-D4EA-8AEF-C2CF66039BD6}"/>
              </a:ext>
            </a:extLst>
          </p:cNvPr>
          <p:cNvPicPr>
            <a:picLocks noChangeAspect="1"/>
          </p:cNvPicPr>
          <p:nvPr/>
        </p:nvPicPr>
        <p:blipFill>
          <a:blip r:embed="rId4"/>
          <a:stretch>
            <a:fillRect/>
          </a:stretch>
        </p:blipFill>
        <p:spPr>
          <a:xfrm>
            <a:off x="5241000" y="1361432"/>
            <a:ext cx="1944000" cy="1275568"/>
          </a:xfrm>
          <a:prstGeom prst="rect">
            <a:avLst/>
          </a:prstGeom>
          <a:effectLst>
            <a:outerShdw blurRad="50800" dist="38100" dir="2700000" algn="tl" rotWithShape="0">
              <a:prstClr val="black">
                <a:alpha val="40000"/>
              </a:prstClr>
            </a:outerShdw>
          </a:effectLst>
        </p:spPr>
      </p:pic>
      <p:pic>
        <p:nvPicPr>
          <p:cNvPr id="15" name="Image 2" descr="preencoded.png">
            <a:extLst>
              <a:ext uri="{FF2B5EF4-FFF2-40B4-BE49-F238E27FC236}">
                <a16:creationId xmlns:a16="http://schemas.microsoft.com/office/drawing/2014/main" id="{00285F3F-D115-971E-B1F8-90DC39803699}"/>
              </a:ext>
            </a:extLst>
          </p:cNvPr>
          <p:cNvPicPr>
            <a:picLocks noChangeAspect="1"/>
          </p:cNvPicPr>
          <p:nvPr/>
        </p:nvPicPr>
        <p:blipFill>
          <a:blip r:embed="rId5"/>
          <a:stretch>
            <a:fillRect/>
          </a:stretch>
        </p:blipFill>
        <p:spPr>
          <a:xfrm>
            <a:off x="6114594" y="1462500"/>
            <a:ext cx="187200" cy="287003"/>
          </a:xfrm>
          <a:prstGeom prst="rect">
            <a:avLst/>
          </a:prstGeom>
        </p:spPr>
      </p:pic>
      <p:pic>
        <p:nvPicPr>
          <p:cNvPr id="16" name="Image 3" descr="preencoded.png">
            <a:extLst>
              <a:ext uri="{FF2B5EF4-FFF2-40B4-BE49-F238E27FC236}">
                <a16:creationId xmlns:a16="http://schemas.microsoft.com/office/drawing/2014/main" id="{EABD47FC-8B5B-A06E-59E6-5F4DB435081F}"/>
              </a:ext>
            </a:extLst>
          </p:cNvPr>
          <p:cNvPicPr>
            <a:picLocks noChangeAspect="1"/>
          </p:cNvPicPr>
          <p:nvPr/>
        </p:nvPicPr>
        <p:blipFill>
          <a:blip r:embed="rId6"/>
          <a:stretch>
            <a:fillRect/>
          </a:stretch>
        </p:blipFill>
        <p:spPr>
          <a:xfrm>
            <a:off x="345000" y="1361432"/>
            <a:ext cx="1944000" cy="1275568"/>
          </a:xfrm>
          <a:prstGeom prst="rect">
            <a:avLst/>
          </a:prstGeom>
          <a:effectLst>
            <a:outerShdw blurRad="50800" dist="38100" dir="2700000" algn="tl" rotWithShape="0">
              <a:prstClr val="black">
                <a:alpha val="40000"/>
              </a:prstClr>
            </a:outerShdw>
          </a:effectLst>
        </p:spPr>
      </p:pic>
      <p:pic>
        <p:nvPicPr>
          <p:cNvPr id="17" name="Image 4" descr="preencoded.png">
            <a:extLst>
              <a:ext uri="{FF2B5EF4-FFF2-40B4-BE49-F238E27FC236}">
                <a16:creationId xmlns:a16="http://schemas.microsoft.com/office/drawing/2014/main" id="{AB9E0CA2-9CA8-AE55-62ED-E47733467441}"/>
              </a:ext>
            </a:extLst>
          </p:cNvPr>
          <p:cNvPicPr>
            <a:picLocks noChangeAspect="1"/>
          </p:cNvPicPr>
          <p:nvPr/>
        </p:nvPicPr>
        <p:blipFill>
          <a:blip r:embed="rId7"/>
          <a:stretch>
            <a:fillRect/>
          </a:stretch>
        </p:blipFill>
        <p:spPr>
          <a:xfrm>
            <a:off x="1184397" y="1462500"/>
            <a:ext cx="216000" cy="287003"/>
          </a:xfrm>
          <a:prstGeom prst="rect">
            <a:avLst/>
          </a:prstGeom>
        </p:spPr>
      </p:pic>
      <p:pic>
        <p:nvPicPr>
          <p:cNvPr id="18" name="Image 5" descr="preencoded.png">
            <a:extLst>
              <a:ext uri="{FF2B5EF4-FFF2-40B4-BE49-F238E27FC236}">
                <a16:creationId xmlns:a16="http://schemas.microsoft.com/office/drawing/2014/main" id="{9C0D1C1C-8975-8743-96A7-B8D95B7734AD}"/>
              </a:ext>
            </a:extLst>
          </p:cNvPr>
          <p:cNvPicPr>
            <a:picLocks noChangeAspect="1"/>
          </p:cNvPicPr>
          <p:nvPr/>
        </p:nvPicPr>
        <p:blipFill>
          <a:blip r:embed="rId8"/>
          <a:stretch>
            <a:fillRect/>
          </a:stretch>
        </p:blipFill>
        <p:spPr>
          <a:xfrm>
            <a:off x="2713693" y="1361432"/>
            <a:ext cx="1944000" cy="1275568"/>
          </a:xfrm>
          <a:prstGeom prst="rect">
            <a:avLst/>
          </a:prstGeom>
          <a:effectLst>
            <a:outerShdw blurRad="50800" dist="38100" dir="2700000" algn="tl" rotWithShape="0">
              <a:prstClr val="black">
                <a:alpha val="40000"/>
              </a:prstClr>
            </a:outerShdw>
          </a:effectLst>
        </p:spPr>
      </p:pic>
      <p:pic>
        <p:nvPicPr>
          <p:cNvPr id="19" name="Image 6" descr="preencoded.png">
            <a:extLst>
              <a:ext uri="{FF2B5EF4-FFF2-40B4-BE49-F238E27FC236}">
                <a16:creationId xmlns:a16="http://schemas.microsoft.com/office/drawing/2014/main" id="{F682490D-8C7E-256A-A492-25EE7B474339}"/>
              </a:ext>
            </a:extLst>
          </p:cNvPr>
          <p:cNvPicPr>
            <a:picLocks noChangeAspect="1"/>
          </p:cNvPicPr>
          <p:nvPr/>
        </p:nvPicPr>
        <p:blipFill>
          <a:blip r:embed="rId9"/>
          <a:stretch>
            <a:fillRect/>
          </a:stretch>
        </p:blipFill>
        <p:spPr>
          <a:xfrm>
            <a:off x="3514991" y="1462500"/>
            <a:ext cx="273600" cy="287003"/>
          </a:xfrm>
          <a:prstGeom prst="rect">
            <a:avLst/>
          </a:prstGeom>
        </p:spPr>
      </p:pic>
      <p:pic>
        <p:nvPicPr>
          <p:cNvPr id="20" name="Image 7" descr="preencoded.png">
            <a:extLst>
              <a:ext uri="{FF2B5EF4-FFF2-40B4-BE49-F238E27FC236}">
                <a16:creationId xmlns:a16="http://schemas.microsoft.com/office/drawing/2014/main" id="{39AB51D2-6082-A3B0-5C0F-341FF196A79A}"/>
              </a:ext>
            </a:extLst>
          </p:cNvPr>
          <p:cNvPicPr>
            <a:picLocks noChangeAspect="1"/>
          </p:cNvPicPr>
          <p:nvPr/>
        </p:nvPicPr>
        <p:blipFill>
          <a:blip r:embed="rId10"/>
          <a:stretch>
            <a:fillRect/>
          </a:stretch>
        </p:blipFill>
        <p:spPr>
          <a:xfrm>
            <a:off x="7617000" y="1352295"/>
            <a:ext cx="1944000" cy="1275568"/>
          </a:xfrm>
          <a:prstGeom prst="rect">
            <a:avLst/>
          </a:prstGeom>
          <a:effectLst>
            <a:outerShdw blurRad="50800" dist="38100" dir="2700000" algn="tl" rotWithShape="0">
              <a:prstClr val="black">
                <a:alpha val="40000"/>
              </a:prstClr>
            </a:outerShdw>
          </a:effectLst>
        </p:spPr>
      </p:pic>
      <p:pic>
        <p:nvPicPr>
          <p:cNvPr id="21" name="Image 8" descr="preencoded.png">
            <a:extLst>
              <a:ext uri="{FF2B5EF4-FFF2-40B4-BE49-F238E27FC236}">
                <a16:creationId xmlns:a16="http://schemas.microsoft.com/office/drawing/2014/main" id="{B4E94CEF-4CB4-84DF-D7CB-061C594B34F3}"/>
              </a:ext>
            </a:extLst>
          </p:cNvPr>
          <p:cNvPicPr>
            <a:picLocks noChangeAspect="1"/>
          </p:cNvPicPr>
          <p:nvPr/>
        </p:nvPicPr>
        <p:blipFill>
          <a:blip r:embed="rId11"/>
          <a:stretch>
            <a:fillRect/>
          </a:stretch>
        </p:blipFill>
        <p:spPr>
          <a:xfrm>
            <a:off x="8517746" y="1453363"/>
            <a:ext cx="129600" cy="287003"/>
          </a:xfrm>
          <a:prstGeom prst="rect">
            <a:avLst/>
          </a:prstGeom>
        </p:spPr>
      </p:pic>
      <p:sp>
        <p:nvSpPr>
          <p:cNvPr id="22" name="Text 4">
            <a:extLst>
              <a:ext uri="{FF2B5EF4-FFF2-40B4-BE49-F238E27FC236}">
                <a16:creationId xmlns:a16="http://schemas.microsoft.com/office/drawing/2014/main" id="{2B49CED6-8756-DE24-107A-AF36C87B1536}"/>
              </a:ext>
            </a:extLst>
          </p:cNvPr>
          <p:cNvSpPr/>
          <p:nvPr/>
        </p:nvSpPr>
        <p:spPr>
          <a:xfrm>
            <a:off x="5732697" y="1773000"/>
            <a:ext cx="1080000" cy="223224"/>
          </a:xfrm>
          <a:prstGeom prst="rect">
            <a:avLst/>
          </a:prstGeom>
          <a:noFill/>
          <a:ln/>
        </p:spPr>
        <p:txBody>
          <a:bodyPr vert="horz" wrap="square" lIns="0" tIns="0" rIns="0" bIns="0" rtlCol="0" anchor="t"/>
          <a:lstStyle/>
          <a:p>
            <a:pPr marL="0" indent="0">
              <a:lnSpc>
                <a:spcPts val="2100"/>
              </a:lnSpc>
              <a:buNone/>
            </a:pPr>
            <a:r>
              <a:rPr lang="en-US" sz="1050" b="1" dirty="0">
                <a:solidFill>
                  <a:srgbClr val="000000"/>
                </a:solidFill>
                <a:latin typeface="Meiryo" panose="020B0604030504040204" pitchFamily="34" charset="-128"/>
                <a:ea typeface="Meiryo" panose="020B0604030504040204" pitchFamily="34" charset="-128"/>
                <a:cs typeface="Noto Sans JP" pitchFamily="34" charset="-120"/>
              </a:rPr>
              <a:t>月間アポイント</a:t>
            </a:r>
            <a:endParaRPr lang="en-US" sz="1050" b="1" dirty="0">
              <a:latin typeface="Meiryo" panose="020B0604030504040204" pitchFamily="34" charset="-128"/>
              <a:ea typeface="Meiryo" panose="020B0604030504040204" pitchFamily="34" charset="-128"/>
            </a:endParaRPr>
          </a:p>
        </p:txBody>
      </p:sp>
      <p:sp>
        <p:nvSpPr>
          <p:cNvPr id="23" name="Text 5">
            <a:extLst>
              <a:ext uri="{FF2B5EF4-FFF2-40B4-BE49-F238E27FC236}">
                <a16:creationId xmlns:a16="http://schemas.microsoft.com/office/drawing/2014/main" id="{D6D65C25-A77E-2038-DF88-CE03B89CDFFB}"/>
              </a:ext>
            </a:extLst>
          </p:cNvPr>
          <p:cNvSpPr/>
          <p:nvPr/>
        </p:nvSpPr>
        <p:spPr>
          <a:xfrm>
            <a:off x="6021316" y="2039700"/>
            <a:ext cx="422540" cy="287003"/>
          </a:xfrm>
          <a:prstGeom prst="rect">
            <a:avLst/>
          </a:prstGeom>
          <a:noFill/>
          <a:ln/>
        </p:spPr>
        <p:txBody>
          <a:bodyPr vert="horz" wrap="square" lIns="0" tIns="0" rIns="0" bIns="0" rtlCol="0" anchor="t"/>
          <a:lstStyle/>
          <a:p>
            <a:pPr marL="0" indent="0">
              <a:lnSpc>
                <a:spcPts val="2700"/>
              </a:lnSpc>
              <a:buNone/>
            </a:pPr>
            <a:r>
              <a:rPr sz="1600"/>
              <a:t>{{kpi_monthly_appointments}}</a:t>
            </a:r>
            <a:endParaRPr lang="en-US" sz="1600" b="1" dirty="0">
              <a:latin typeface="Meiryo" panose="020B0604030504040204" pitchFamily="34" charset="-128"/>
              <a:ea typeface="Meiryo" panose="020B0604030504040204" pitchFamily="34" charset="-128"/>
            </a:endParaRPr>
          </a:p>
        </p:txBody>
      </p:sp>
      <p:sp>
        <p:nvSpPr>
          <p:cNvPr id="24" name="Text 6">
            <a:extLst>
              <a:ext uri="{FF2B5EF4-FFF2-40B4-BE49-F238E27FC236}">
                <a16:creationId xmlns:a16="http://schemas.microsoft.com/office/drawing/2014/main" id="{894BBEDB-2A6A-42FA-E123-C0467A29EC4F}"/>
              </a:ext>
            </a:extLst>
          </p:cNvPr>
          <p:cNvSpPr/>
          <p:nvPr/>
        </p:nvSpPr>
        <p:spPr>
          <a:xfrm>
            <a:off x="5942515" y="2360295"/>
            <a:ext cx="584197" cy="159446"/>
          </a:xfrm>
          <a:prstGeom prst="rect">
            <a:avLst/>
          </a:prstGeom>
          <a:noFill/>
          <a:ln/>
        </p:spPr>
        <p:txBody>
          <a:bodyPr vert="horz" wrap="square" lIns="0" tIns="0" rIns="0" bIns="0" rtlCol="0" anchor="t"/>
          <a:lstStyle/>
          <a:p>
            <a:pPr marL="0" indent="0">
              <a:lnSpc>
                <a:spcPts val="1500"/>
              </a:lnSpc>
              <a:buNone/>
            </a:pPr>
            <a:r>
              <a:rPr lang="en-US" sz="700" dirty="0">
                <a:solidFill>
                  <a:srgbClr val="6B7280"/>
                </a:solidFill>
                <a:latin typeface="Meiryo" panose="020B0604030504040204" pitchFamily="34" charset="-128"/>
                <a:ea typeface="Meiryo" panose="020B0604030504040204" pitchFamily="34" charset="-128"/>
                <a:cs typeface="Noto Sans JP" pitchFamily="34" charset="-120"/>
              </a:rPr>
              <a:t>代表・決裁者</a:t>
            </a:r>
            <a:endParaRPr lang="en-US" sz="700" dirty="0">
              <a:latin typeface="Meiryo" panose="020B0604030504040204" pitchFamily="34" charset="-128"/>
              <a:ea typeface="Meiryo" panose="020B0604030504040204" pitchFamily="34" charset="-128"/>
            </a:endParaRPr>
          </a:p>
        </p:txBody>
      </p:sp>
      <p:sp>
        <p:nvSpPr>
          <p:cNvPr id="25" name="Text 7">
            <a:extLst>
              <a:ext uri="{FF2B5EF4-FFF2-40B4-BE49-F238E27FC236}">
                <a16:creationId xmlns:a16="http://schemas.microsoft.com/office/drawing/2014/main" id="{3479B741-96D9-C063-8AA5-2C01C7D8956F}"/>
              </a:ext>
            </a:extLst>
          </p:cNvPr>
          <p:cNvSpPr/>
          <p:nvPr/>
        </p:nvSpPr>
        <p:spPr>
          <a:xfrm>
            <a:off x="993000" y="1773000"/>
            <a:ext cx="760736" cy="171746"/>
          </a:xfrm>
          <a:prstGeom prst="rect">
            <a:avLst/>
          </a:prstGeom>
          <a:noFill/>
          <a:ln/>
        </p:spPr>
        <p:txBody>
          <a:bodyPr vert="horz" wrap="square" lIns="0" tIns="0" rIns="0" bIns="0" rtlCol="0" anchor="t"/>
          <a:lstStyle/>
          <a:p>
            <a:pPr marL="0" indent="0">
              <a:lnSpc>
                <a:spcPts val="2100"/>
              </a:lnSpc>
              <a:buNone/>
            </a:pPr>
            <a:r>
              <a:rPr lang="en-US" sz="1050" b="1" dirty="0">
                <a:solidFill>
                  <a:srgbClr val="000000"/>
                </a:solidFill>
                <a:latin typeface="Meiryo" panose="020B0604030504040204" pitchFamily="34" charset="-128"/>
                <a:ea typeface="Meiryo" panose="020B0604030504040204" pitchFamily="34" charset="-128"/>
                <a:cs typeface="Noto Sans JP" pitchFamily="34" charset="-120"/>
              </a:rPr>
              <a:t>月間架電数</a:t>
            </a:r>
            <a:endParaRPr lang="en-US" sz="1050" b="1" dirty="0">
              <a:latin typeface="Meiryo" panose="020B0604030504040204" pitchFamily="34" charset="-128"/>
              <a:ea typeface="Meiryo" panose="020B0604030504040204" pitchFamily="34" charset="-128"/>
            </a:endParaRPr>
          </a:p>
        </p:txBody>
      </p:sp>
      <p:sp>
        <p:nvSpPr>
          <p:cNvPr id="26" name="Text 8">
            <a:extLst>
              <a:ext uri="{FF2B5EF4-FFF2-40B4-BE49-F238E27FC236}">
                <a16:creationId xmlns:a16="http://schemas.microsoft.com/office/drawing/2014/main" id="{C99063CB-A592-A9C8-9543-FB5BF0AD5FE1}"/>
              </a:ext>
            </a:extLst>
          </p:cNvPr>
          <p:cNvSpPr/>
          <p:nvPr/>
        </p:nvSpPr>
        <p:spPr>
          <a:xfrm>
            <a:off x="627041" y="2030558"/>
            <a:ext cx="1446827" cy="287003"/>
          </a:xfrm>
          <a:prstGeom prst="rect">
            <a:avLst/>
          </a:prstGeom>
          <a:noFill/>
          <a:ln/>
        </p:spPr>
        <p:txBody>
          <a:bodyPr vert="horz" wrap="square" lIns="0" tIns="0" rIns="0" bIns="0" rtlCol="0" anchor="t"/>
          <a:lstStyle/>
          <a:p>
            <a:pPr marL="0" indent="0" algn="ctr">
              <a:lnSpc>
                <a:spcPts val="2700"/>
              </a:lnSpc>
              <a:buNone/>
            </a:pPr>
            <a:r>
              <a:rPr sz="1600"/>
              <a:t>{{kpi_hours_calls}}</a:t>
            </a:r>
            <a:endParaRPr lang="en-US" sz="1600" b="1" dirty="0">
              <a:latin typeface="Meiryo" panose="020B0604030504040204" pitchFamily="34" charset="-128"/>
              <a:ea typeface="Meiryo" panose="020B0604030504040204" pitchFamily="34" charset="-128"/>
            </a:endParaRPr>
          </a:p>
        </p:txBody>
      </p:sp>
      <p:sp>
        <p:nvSpPr>
          <p:cNvPr id="27" name="Text 9">
            <a:extLst>
              <a:ext uri="{FF2B5EF4-FFF2-40B4-BE49-F238E27FC236}">
                <a16:creationId xmlns:a16="http://schemas.microsoft.com/office/drawing/2014/main" id="{14506C0B-A68E-9D39-23BB-C3FB8ED3024F}"/>
              </a:ext>
            </a:extLst>
          </p:cNvPr>
          <p:cNvSpPr/>
          <p:nvPr/>
        </p:nvSpPr>
        <p:spPr>
          <a:xfrm>
            <a:off x="1131382" y="2360295"/>
            <a:ext cx="438147" cy="159446"/>
          </a:xfrm>
          <a:prstGeom prst="rect">
            <a:avLst/>
          </a:prstGeom>
          <a:noFill/>
          <a:ln/>
        </p:spPr>
        <p:txBody>
          <a:bodyPr vert="horz" wrap="square" lIns="0" tIns="0" rIns="0" bIns="0" rtlCol="0" anchor="t"/>
          <a:lstStyle/>
          <a:p>
            <a:pPr marL="0" indent="0">
              <a:lnSpc>
                <a:spcPts val="1500"/>
              </a:lnSpc>
              <a:buNone/>
            </a:pPr>
            <a:r>
              <a:rPr sz="700"/>
              <a:t>{{kpi_calls_per_hour}}</a:t>
            </a:r>
            <a:endParaRPr lang="en-US" sz="700" dirty="0">
              <a:latin typeface="Meiryo" panose="020B0604030504040204" pitchFamily="34" charset="-128"/>
              <a:ea typeface="Meiryo" panose="020B0604030504040204" pitchFamily="34" charset="-128"/>
            </a:endParaRPr>
          </a:p>
        </p:txBody>
      </p:sp>
      <p:sp>
        <p:nvSpPr>
          <p:cNvPr id="28" name="Text 10">
            <a:extLst>
              <a:ext uri="{FF2B5EF4-FFF2-40B4-BE49-F238E27FC236}">
                <a16:creationId xmlns:a16="http://schemas.microsoft.com/office/drawing/2014/main" id="{4C7BE987-08C5-3949-9787-6603216AA94C}"/>
              </a:ext>
            </a:extLst>
          </p:cNvPr>
          <p:cNvSpPr/>
          <p:nvPr/>
        </p:nvSpPr>
        <p:spPr>
          <a:xfrm>
            <a:off x="3361693" y="1773000"/>
            <a:ext cx="806664" cy="266700"/>
          </a:xfrm>
          <a:prstGeom prst="rect">
            <a:avLst/>
          </a:prstGeom>
          <a:noFill/>
          <a:ln/>
        </p:spPr>
        <p:txBody>
          <a:bodyPr vert="horz" wrap="square" lIns="0" tIns="0" rIns="0" bIns="0" rtlCol="0" anchor="t"/>
          <a:lstStyle/>
          <a:p>
            <a:pPr marL="0" indent="0">
              <a:lnSpc>
                <a:spcPts val="2100"/>
              </a:lnSpc>
              <a:buNone/>
            </a:pPr>
            <a:r>
              <a:rPr lang="en-US" sz="1050" b="1" dirty="0">
                <a:solidFill>
                  <a:srgbClr val="000000"/>
                </a:solidFill>
                <a:latin typeface="Meiryo" panose="020B0604030504040204" pitchFamily="34" charset="-128"/>
                <a:ea typeface="Meiryo" panose="020B0604030504040204" pitchFamily="34" charset="-128"/>
                <a:cs typeface="Noto Sans JP" pitchFamily="34" charset="-120"/>
              </a:rPr>
              <a:t>担当者接触</a:t>
            </a:r>
            <a:endParaRPr lang="en-US" sz="1050" b="1" dirty="0">
              <a:latin typeface="Meiryo" panose="020B0604030504040204" pitchFamily="34" charset="-128"/>
              <a:ea typeface="Meiryo" panose="020B0604030504040204" pitchFamily="34" charset="-128"/>
            </a:endParaRPr>
          </a:p>
        </p:txBody>
      </p:sp>
      <p:sp>
        <p:nvSpPr>
          <p:cNvPr id="29" name="Text 11">
            <a:extLst>
              <a:ext uri="{FF2B5EF4-FFF2-40B4-BE49-F238E27FC236}">
                <a16:creationId xmlns:a16="http://schemas.microsoft.com/office/drawing/2014/main" id="{3408E5E1-B9C5-0355-A601-9600D95EF6D7}"/>
              </a:ext>
            </a:extLst>
          </p:cNvPr>
          <p:cNvSpPr/>
          <p:nvPr/>
        </p:nvSpPr>
        <p:spPr>
          <a:xfrm>
            <a:off x="3461975" y="2039697"/>
            <a:ext cx="580992" cy="287003"/>
          </a:xfrm>
          <a:prstGeom prst="rect">
            <a:avLst/>
          </a:prstGeom>
          <a:noFill/>
          <a:ln/>
        </p:spPr>
        <p:txBody>
          <a:bodyPr vert="horz" wrap="square" lIns="0" tIns="0" rIns="0" bIns="0" rtlCol="0" anchor="t"/>
          <a:lstStyle/>
          <a:p>
            <a:pPr marL="0" indent="0">
              <a:lnSpc>
                <a:spcPts val="2700"/>
              </a:lnSpc>
              <a:buNone/>
            </a:pPr>
            <a:r>
              <a:rPr sz="1600"/>
              <a:t>{{kpi_contacts}}</a:t>
            </a:r>
            <a:endParaRPr lang="en-US" sz="1600" b="1" dirty="0">
              <a:latin typeface="Meiryo" panose="020B0604030504040204" pitchFamily="34" charset="-128"/>
              <a:ea typeface="Meiryo" panose="020B0604030504040204" pitchFamily="34" charset="-128"/>
            </a:endParaRPr>
          </a:p>
        </p:txBody>
      </p:sp>
      <p:sp>
        <p:nvSpPr>
          <p:cNvPr id="30" name="Text 12">
            <a:extLst>
              <a:ext uri="{FF2B5EF4-FFF2-40B4-BE49-F238E27FC236}">
                <a16:creationId xmlns:a16="http://schemas.microsoft.com/office/drawing/2014/main" id="{0419B6D4-0EFE-8AD3-7EE1-C4D2CE0A55CA}"/>
              </a:ext>
            </a:extLst>
          </p:cNvPr>
          <p:cNvSpPr/>
          <p:nvPr/>
        </p:nvSpPr>
        <p:spPr>
          <a:xfrm>
            <a:off x="3461975" y="2360295"/>
            <a:ext cx="493785" cy="159446"/>
          </a:xfrm>
          <a:prstGeom prst="rect">
            <a:avLst/>
          </a:prstGeom>
          <a:noFill/>
          <a:ln/>
        </p:spPr>
        <p:txBody>
          <a:bodyPr vert="horz" wrap="square" lIns="0" tIns="0" rIns="0" bIns="0" rtlCol="0" anchor="t"/>
          <a:lstStyle/>
          <a:p>
            <a:pPr marL="0" indent="0">
              <a:lnSpc>
                <a:spcPts val="1500"/>
              </a:lnSpc>
              <a:buNone/>
            </a:pPr>
            <a:r>
              <a:rPr sz="700"/>
              <a:t>{{kpi_contact_rate}}</a:t>
            </a:r>
            <a:endParaRPr lang="en-US" sz="700" dirty="0">
              <a:latin typeface="Meiryo" panose="020B0604030504040204" pitchFamily="34" charset="-128"/>
              <a:ea typeface="Meiryo" panose="020B0604030504040204" pitchFamily="34" charset="-128"/>
            </a:endParaRPr>
          </a:p>
        </p:txBody>
      </p:sp>
      <p:sp>
        <p:nvSpPr>
          <p:cNvPr id="31" name="Text 13">
            <a:extLst>
              <a:ext uri="{FF2B5EF4-FFF2-40B4-BE49-F238E27FC236}">
                <a16:creationId xmlns:a16="http://schemas.microsoft.com/office/drawing/2014/main" id="{CE40B32C-32D7-0AC8-48BE-67291C9B3939}"/>
              </a:ext>
            </a:extLst>
          </p:cNvPr>
          <p:cNvSpPr/>
          <p:nvPr/>
        </p:nvSpPr>
        <p:spPr>
          <a:xfrm>
            <a:off x="8354925" y="1763863"/>
            <a:ext cx="630075" cy="171746"/>
          </a:xfrm>
          <a:prstGeom prst="rect">
            <a:avLst/>
          </a:prstGeom>
          <a:noFill/>
          <a:ln/>
        </p:spPr>
        <p:txBody>
          <a:bodyPr vert="horz" wrap="square" lIns="0" tIns="0" rIns="0" bIns="0" rtlCol="0" anchor="t"/>
          <a:lstStyle/>
          <a:p>
            <a:pPr marL="0" indent="0">
              <a:lnSpc>
                <a:spcPts val="2100"/>
              </a:lnSpc>
              <a:buNone/>
            </a:pPr>
            <a:r>
              <a:rPr lang="en-US" sz="1050" b="1" dirty="0">
                <a:solidFill>
                  <a:srgbClr val="000000"/>
                </a:solidFill>
                <a:latin typeface="Meiryo" panose="020B0604030504040204" pitchFamily="34" charset="-128"/>
                <a:ea typeface="Meiryo" panose="020B0604030504040204" pitchFamily="34" charset="-128"/>
                <a:cs typeface="Noto Sans JP" pitchFamily="34" charset="-120"/>
              </a:rPr>
              <a:t>アポ単価</a:t>
            </a:r>
            <a:endParaRPr lang="en-US" sz="1050" b="1" dirty="0">
              <a:latin typeface="Meiryo" panose="020B0604030504040204" pitchFamily="34" charset="-128"/>
              <a:ea typeface="Meiryo" panose="020B0604030504040204" pitchFamily="34" charset="-128"/>
            </a:endParaRPr>
          </a:p>
        </p:txBody>
      </p:sp>
      <p:sp>
        <p:nvSpPr>
          <p:cNvPr id="32" name="Text 14">
            <a:extLst>
              <a:ext uri="{FF2B5EF4-FFF2-40B4-BE49-F238E27FC236}">
                <a16:creationId xmlns:a16="http://schemas.microsoft.com/office/drawing/2014/main" id="{2DC650DE-A956-086E-3D02-57572834151C}"/>
              </a:ext>
            </a:extLst>
          </p:cNvPr>
          <p:cNvSpPr/>
          <p:nvPr/>
        </p:nvSpPr>
        <p:spPr>
          <a:xfrm>
            <a:off x="8229826" y="2030559"/>
            <a:ext cx="933110" cy="287003"/>
          </a:xfrm>
          <a:prstGeom prst="rect">
            <a:avLst/>
          </a:prstGeom>
          <a:noFill/>
          <a:ln/>
        </p:spPr>
        <p:txBody>
          <a:bodyPr vert="horz" wrap="square" lIns="0" tIns="0" rIns="0" bIns="0" rtlCol="0" anchor="t"/>
          <a:lstStyle/>
          <a:p>
            <a:pPr marL="0" indent="0">
              <a:lnSpc>
                <a:spcPts val="2700"/>
              </a:lnSpc>
              <a:buNone/>
            </a:pPr>
            <a:r>
              <a:rPr sz="1600"/>
              <a:t>{{kpi_cpa}}</a:t>
            </a:r>
            <a:endParaRPr lang="en-US" sz="1600" b="1" dirty="0">
              <a:latin typeface="Meiryo" panose="020B0604030504040204" pitchFamily="34" charset="-128"/>
              <a:ea typeface="Meiryo" panose="020B0604030504040204" pitchFamily="34" charset="-128"/>
            </a:endParaRPr>
          </a:p>
        </p:txBody>
      </p:sp>
      <p:sp>
        <p:nvSpPr>
          <p:cNvPr id="33" name="Text 15">
            <a:extLst>
              <a:ext uri="{FF2B5EF4-FFF2-40B4-BE49-F238E27FC236}">
                <a16:creationId xmlns:a16="http://schemas.microsoft.com/office/drawing/2014/main" id="{B80E76EA-3867-0511-3BDF-289566539265}"/>
              </a:ext>
            </a:extLst>
          </p:cNvPr>
          <p:cNvSpPr/>
          <p:nvPr/>
        </p:nvSpPr>
        <p:spPr>
          <a:xfrm>
            <a:off x="8517746" y="2350691"/>
            <a:ext cx="194732" cy="159446"/>
          </a:xfrm>
          <a:prstGeom prst="rect">
            <a:avLst/>
          </a:prstGeom>
          <a:noFill/>
          <a:ln/>
        </p:spPr>
        <p:txBody>
          <a:bodyPr vert="horz" wrap="square" lIns="0" tIns="0" rIns="0" bIns="0" rtlCol="0" anchor="t"/>
          <a:lstStyle/>
          <a:p>
            <a:pPr marL="0" indent="0">
              <a:lnSpc>
                <a:spcPts val="1500"/>
              </a:lnSpc>
              <a:buNone/>
            </a:pPr>
            <a:r>
              <a:rPr sz="700"/>
              <a:t>{{kpi_cpa_suffix}}</a:t>
            </a:r>
            <a:endParaRPr lang="en-US" sz="700" dirty="0">
              <a:latin typeface="Meiryo" panose="020B0604030504040204" pitchFamily="34" charset="-128"/>
              <a:ea typeface="Meiryo" panose="020B0604030504040204" pitchFamily="34" charset="-128"/>
            </a:endParaRPr>
          </a:p>
        </p:txBody>
      </p:sp>
      <p:cxnSp>
        <p:nvCxnSpPr>
          <p:cNvPr id="36" name="直線矢印コネクタ 35">
            <a:extLst>
              <a:ext uri="{FF2B5EF4-FFF2-40B4-BE49-F238E27FC236}">
                <a16:creationId xmlns:a16="http://schemas.microsoft.com/office/drawing/2014/main" id="{36861C5D-F2CF-6720-B4D1-F6684EFFB398}"/>
              </a:ext>
            </a:extLst>
          </p:cNvPr>
          <p:cNvCxnSpPr>
            <a:cxnSpLocks/>
          </p:cNvCxnSpPr>
          <p:nvPr/>
        </p:nvCxnSpPr>
        <p:spPr>
          <a:xfrm>
            <a:off x="2145000" y="1996224"/>
            <a:ext cx="720000" cy="2992"/>
          </a:xfrm>
          <a:prstGeom prst="straightConnector1">
            <a:avLst/>
          </a:prstGeom>
          <a:solidFill>
            <a:schemeClr val="bg1">
              <a:lumMod val="95000"/>
            </a:schemeClr>
          </a:solidFill>
          <a:ln w="22225">
            <a:solidFill>
              <a:schemeClr val="tx1">
                <a:lumMod val="65000"/>
                <a:lumOff val="35000"/>
              </a:schemeClr>
            </a:solidFill>
            <a:prstDash val="sysDot"/>
            <a:tailEnd type="triangle"/>
          </a:ln>
        </p:spPr>
      </p:cxnSp>
      <p:cxnSp>
        <p:nvCxnSpPr>
          <p:cNvPr id="60" name="直線矢印コネクタ 59">
            <a:extLst>
              <a:ext uri="{FF2B5EF4-FFF2-40B4-BE49-F238E27FC236}">
                <a16:creationId xmlns:a16="http://schemas.microsoft.com/office/drawing/2014/main" id="{D606B40D-5762-9DB1-6F78-9746AA200054}"/>
              </a:ext>
            </a:extLst>
          </p:cNvPr>
          <p:cNvCxnSpPr>
            <a:cxnSpLocks/>
          </p:cNvCxnSpPr>
          <p:nvPr/>
        </p:nvCxnSpPr>
        <p:spPr>
          <a:xfrm>
            <a:off x="4665000" y="1989000"/>
            <a:ext cx="720000" cy="2992"/>
          </a:xfrm>
          <a:prstGeom prst="straightConnector1">
            <a:avLst/>
          </a:prstGeom>
          <a:solidFill>
            <a:schemeClr val="bg1">
              <a:lumMod val="95000"/>
            </a:schemeClr>
          </a:solidFill>
          <a:ln w="22225">
            <a:solidFill>
              <a:schemeClr val="tx1">
                <a:lumMod val="65000"/>
                <a:lumOff val="35000"/>
              </a:schemeClr>
            </a:solidFill>
            <a:prstDash val="sysDot"/>
            <a:tailEnd type="triangle"/>
          </a:ln>
        </p:spPr>
      </p:cxnSp>
      <p:cxnSp>
        <p:nvCxnSpPr>
          <p:cNvPr id="61" name="直線矢印コネクタ 60">
            <a:extLst>
              <a:ext uri="{FF2B5EF4-FFF2-40B4-BE49-F238E27FC236}">
                <a16:creationId xmlns:a16="http://schemas.microsoft.com/office/drawing/2014/main" id="{2D747E0A-C011-262D-1E94-1E7DFAA0358C}"/>
              </a:ext>
            </a:extLst>
          </p:cNvPr>
          <p:cNvCxnSpPr>
            <a:cxnSpLocks/>
          </p:cNvCxnSpPr>
          <p:nvPr/>
        </p:nvCxnSpPr>
        <p:spPr>
          <a:xfrm>
            <a:off x="7041000" y="1989000"/>
            <a:ext cx="720000" cy="2992"/>
          </a:xfrm>
          <a:prstGeom prst="straightConnector1">
            <a:avLst/>
          </a:prstGeom>
          <a:solidFill>
            <a:schemeClr val="bg1">
              <a:lumMod val="95000"/>
            </a:schemeClr>
          </a:solidFill>
          <a:ln w="22225">
            <a:solidFill>
              <a:schemeClr val="tx1">
                <a:lumMod val="65000"/>
                <a:lumOff val="35000"/>
              </a:schemeClr>
            </a:solidFill>
            <a:prstDash val="sysDot"/>
            <a:tailEnd type="triangle"/>
          </a:ln>
        </p:spPr>
      </p:cxnSp>
      <p:pic>
        <p:nvPicPr>
          <p:cNvPr id="10" name="図 9" descr="テーブル&#10;&#10;AI 生成コンテンツは誤りを含む可能性があります。">
            <a:extLst>
              <a:ext uri="{FF2B5EF4-FFF2-40B4-BE49-F238E27FC236}">
                <a16:creationId xmlns:a16="http://schemas.microsoft.com/office/drawing/2014/main" id="{FE27DCFB-8ED8-A4A0-C4A0-7995CD107B1D}"/>
              </a:ext>
            </a:extLst>
          </p:cNvPr>
          <p:cNvPicPr>
            <a:picLocks noChangeAspect="1"/>
          </p:cNvPicPr>
          <p:nvPr/>
        </p:nvPicPr>
        <p:blipFill>
          <a:blip r:embed="rId12"/>
          <a:srcRect b="26423"/>
          <a:stretch>
            <a:fillRect/>
          </a:stretch>
        </p:blipFill>
        <p:spPr>
          <a:xfrm>
            <a:off x="300892" y="2819595"/>
            <a:ext cx="9323678" cy="3516350"/>
          </a:xfrm>
          <a:prstGeom prst="rect">
            <a:avLst/>
          </a:prstGeom>
        </p:spPr>
      </p:pic>
    </p:spTree>
    <p:extLst>
      <p:ext uri="{BB962C8B-B14F-4D97-AF65-F5344CB8AC3E}">
        <p14:creationId xmlns:p14="http://schemas.microsoft.com/office/powerpoint/2010/main" val="2128062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BBCC7-75A1-2CA3-F55D-12A69CE7B926}"/>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A2FAF4F8-F1EC-F232-19D8-4A0435F7E8D6}"/>
              </a:ext>
            </a:extLst>
          </p:cNvPr>
          <p:cNvPicPr>
            <a:picLocks noChangeAspect="1"/>
          </p:cNvPicPr>
          <p:nvPr/>
        </p:nvPicPr>
        <p:blipFill rotWithShape="1">
          <a:blip r:embed="rId3"/>
          <a:srcRect l="1302"/>
          <a:stretch/>
        </p:blipFill>
        <p:spPr>
          <a:xfrm>
            <a:off x="0" y="6576541"/>
            <a:ext cx="9906000" cy="290432"/>
          </a:xfrm>
          <a:prstGeom prst="rect">
            <a:avLst/>
          </a:prstGeom>
        </p:spPr>
      </p:pic>
      <p:sp>
        <p:nvSpPr>
          <p:cNvPr id="13" name="タイトル 5">
            <a:extLst>
              <a:ext uri="{FF2B5EF4-FFF2-40B4-BE49-F238E27FC236}">
                <a16:creationId xmlns:a16="http://schemas.microsoft.com/office/drawing/2014/main" id="{26D80475-D0F3-B472-4FED-E94270F3D9E5}"/>
              </a:ext>
            </a:extLst>
          </p:cNvPr>
          <p:cNvSpPr>
            <a:spLocks noGrp="1"/>
          </p:cNvSpPr>
          <p:nvPr>
            <p:ph type="title"/>
          </p:nvPr>
        </p:nvSpPr>
        <p:spPr>
          <a:xfrm>
            <a:off x="777000" y="325185"/>
            <a:ext cx="2034087" cy="363440"/>
          </a:xfrm>
          <a:solidFill>
            <a:schemeClr val="tx1">
              <a:lumMod val="85000"/>
              <a:lumOff val="15000"/>
            </a:schemeClr>
          </a:solidFill>
        </p:spPr>
        <p:txBody>
          <a:bodyPr anchor="ctr">
            <a:normAutofit/>
          </a:bodyPr>
          <a:lstStyle/>
          <a:p>
            <a:pPr algn="ctr">
              <a:spcBef>
                <a:spcPts val="0"/>
              </a:spcBef>
            </a:pPr>
            <a:r>
              <a:rPr lang="ja-JP" altLang="en-US" sz="1200">
                <a:solidFill>
                  <a:schemeClr val="bg1"/>
                </a:solidFill>
                <a:latin typeface="+mj-ea"/>
                <a:ea typeface="+mj-ea"/>
              </a:rPr>
              <a:t>戦略</a:t>
            </a:r>
            <a:endParaRPr lang="ja-JP" altLang="en-US" sz="1200" dirty="0">
              <a:solidFill>
                <a:schemeClr val="bg1"/>
              </a:solidFill>
              <a:latin typeface="+mj-ea"/>
              <a:ea typeface="+mj-ea"/>
            </a:endParaRPr>
          </a:p>
        </p:txBody>
      </p:sp>
      <p:sp>
        <p:nvSpPr>
          <p:cNvPr id="3" name="スライド番号プレースホルダー 2">
            <a:extLst>
              <a:ext uri="{FF2B5EF4-FFF2-40B4-BE49-F238E27FC236}">
                <a16:creationId xmlns:a16="http://schemas.microsoft.com/office/drawing/2014/main" id="{FD6AAF3C-BC26-FD4B-2126-63851444E218}"/>
              </a:ext>
            </a:extLst>
          </p:cNvPr>
          <p:cNvSpPr>
            <a:spLocks noGrp="1"/>
          </p:cNvSpPr>
          <p:nvPr>
            <p:ph type="sldNum" sz="quarter" idx="11"/>
          </p:nvPr>
        </p:nvSpPr>
        <p:spPr/>
        <p:txBody>
          <a:bodyPr/>
          <a:lstStyle/>
          <a:p>
            <a:fld id="{274D4693-4A46-46E5-B2F2-4022A49F1990}" type="slidenum">
              <a:rPr lang="en-US" altLang="ja-JP" smtClean="0"/>
              <a:pPr/>
              <a:t>9</a:t>
            </a:fld>
            <a:endParaRPr lang="en-US" altLang="ja-JP" dirty="0"/>
          </a:p>
        </p:txBody>
      </p:sp>
      <p:sp>
        <p:nvSpPr>
          <p:cNvPr id="2" name="テキスト ボックス 1">
            <a:extLst>
              <a:ext uri="{FF2B5EF4-FFF2-40B4-BE49-F238E27FC236}">
                <a16:creationId xmlns:a16="http://schemas.microsoft.com/office/drawing/2014/main" id="{4A745AE6-BF25-7C61-E4AD-A28FB11CAF90}"/>
              </a:ext>
            </a:extLst>
          </p:cNvPr>
          <p:cNvSpPr txBox="1"/>
          <p:nvPr/>
        </p:nvSpPr>
        <p:spPr>
          <a:xfrm>
            <a:off x="278610" y="6597556"/>
            <a:ext cx="1534395" cy="215444"/>
          </a:xfrm>
          <a:prstGeom prst="rect">
            <a:avLst/>
          </a:prstGeom>
          <a:noFill/>
        </p:spPr>
        <p:txBody>
          <a:bodyPr wrap="none" rtlCol="0" anchor="ctr">
            <a:spAutoFit/>
          </a:bodyPr>
          <a:lstStyle/>
          <a:p>
            <a:pPr algn="ctr"/>
            <a:r>
              <a:rPr kumimoji="1" lang="en-US" altLang="ja-JP" sz="800" b="1" dirty="0">
                <a:solidFill>
                  <a:schemeClr val="bg1"/>
                </a:solidFill>
                <a:latin typeface="Meiryo" panose="020B0604030504040204" pitchFamily="34" charset="-128"/>
                <a:ea typeface="Meiryo" panose="020B0604030504040204" pitchFamily="34" charset="-128"/>
              </a:rPr>
              <a:t>©️ 2025 Three Good INC.</a:t>
            </a:r>
            <a:endParaRPr kumimoji="1" lang="ja-JP" altLang="en-US" sz="800" b="1">
              <a:solidFill>
                <a:schemeClr val="bg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265B2087-B2EA-678E-E2FC-74C9EDA6FB64}"/>
              </a:ext>
            </a:extLst>
          </p:cNvPr>
          <p:cNvSpPr txBox="1"/>
          <p:nvPr/>
        </p:nvSpPr>
        <p:spPr>
          <a:xfrm>
            <a:off x="777000" y="981000"/>
            <a:ext cx="8634390" cy="5010790"/>
          </a:xfrm>
          <a:prstGeom prst="rect">
            <a:avLst/>
          </a:prstGeom>
          <a:noFill/>
        </p:spPr>
        <p:txBody>
          <a:bodyPr wrap="square" lIns="72000" tIns="36000" rIns="72000" bIns="0" rtlCol="0">
            <a:spAutoFit/>
          </a:bodyPr>
          <a:lstStyle/>
          <a:p>
            <a:pPr>
              <a:lnSpc>
                <a:spcPct val="200000"/>
              </a:lnSpc>
            </a:pPr>
            <a:r>
              <a:rPr sz="1400"/>
              <a:t>{{strategy_plan}}</a:t>
            </a:r>
          </a:p>
        </p:txBody>
      </p:sp>
    </p:spTree>
    <p:extLst>
      <p:ext uri="{BB962C8B-B14F-4D97-AF65-F5344CB8AC3E}">
        <p14:creationId xmlns:p14="http://schemas.microsoft.com/office/powerpoint/2010/main" val="1820923232"/>
      </p:ext>
    </p:extLst>
  </p:cSld>
  <p:clrMapOvr>
    <a:masterClrMapping/>
  </p:clrMapOvr>
</p:sld>
</file>

<file path=ppt/theme/theme1.xml><?xml version="1.0" encoding="utf-8"?>
<a:theme xmlns:a="http://schemas.openxmlformats.org/drawingml/2006/main" name="テキスト">
  <a:themeElements>
    <a:clrScheme name="01_Blue">
      <a:dk1>
        <a:srgbClr val="000000"/>
      </a:dk1>
      <a:lt1>
        <a:srgbClr val="FFFFFF"/>
      </a:lt1>
      <a:dk2>
        <a:srgbClr val="1977C1"/>
      </a:dk2>
      <a:lt2>
        <a:srgbClr val="FFFFFF"/>
      </a:lt2>
      <a:accent1>
        <a:srgbClr val="1D88E1"/>
      </a:accent1>
      <a:accent2>
        <a:srgbClr val="1D88E1"/>
      </a:accent2>
      <a:accent3>
        <a:srgbClr val="1D88E1"/>
      </a:accent3>
      <a:accent4>
        <a:srgbClr val="1D88E1"/>
      </a:accent4>
      <a:accent5>
        <a:srgbClr val="1D88E1"/>
      </a:accent5>
      <a:accent6>
        <a:srgbClr val="1D88E1"/>
      </a:accent6>
      <a:hlink>
        <a:srgbClr val="000000"/>
      </a:hlink>
      <a:folHlink>
        <a:srgbClr val="000000"/>
      </a:folHlink>
    </a:clrScheme>
    <a:fontScheme name="ユーザー定義 2">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dirty="0">
            <a:latin typeface="メイリオ" panose="020B0604030504040204" pitchFamily="50" charset="-128"/>
            <a:ea typeface="メイリオ"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solidFill>
          <a:schemeClr val="bg1">
            <a:lumMod val="95000"/>
          </a:schemeClr>
        </a:solidFill>
        <a:ln w="12700">
          <a:solidFill>
            <a:schemeClr val="tx1">
              <a:lumMod val="65000"/>
              <a:lumOff val="35000"/>
            </a:schemeClr>
          </a:solidFill>
        </a:ln>
      </a:spPr>
      <a:bodyPr/>
      <a:lstStyle/>
    </a:lnDef>
    <a:txDef>
      <a:spPr>
        <a:noFill/>
      </a:spPr>
      <a:bodyPr wrap="none" lIns="72000" tIns="36000" rIns="72000" bIns="0" rtlCol="0">
        <a:spAutoFit/>
      </a:bodyPr>
      <a:lstStyle>
        <a:defPPr algn="l">
          <a:defRPr kumimoji="1" sz="1600" dirty="0" smtClean="0">
            <a:latin typeface="+mj-ea"/>
            <a:ea typeface="+mj-ea"/>
            <a:cs typeface="メイリオ" panose="020B0604030504040204" pitchFamily="50" charset="-128"/>
          </a:defRPr>
        </a:defPPr>
      </a:lstStyle>
    </a:txDef>
  </a:objectDefaults>
  <a:extraClrSchemeLst/>
  <a:extLst>
    <a:ext uri="{05A4C25C-085E-4340-85A3-A5531E510DB2}">
      <thm15:themeFamily xmlns:thm15="http://schemas.microsoft.com/office/thememl/2012/main" name="teiansho" id="{4AA17046-92FA-4C0F-A1CB-EEF94627BF4E}" vid="{89F18258-7034-48C2-8A8F-91F3C1F5853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9e53b79f-97a1-43e8-a8b9-dc8792849eab" Revision="1" Stencil="System.MyShapes" StencilVersion="1.0"/>
</Control>
</file>

<file path=customXml/item2.xml><?xml version="1.0" encoding="utf-8"?>
<Control xmlns="http://schemas.microsoft.com/VisualStudio/2011/storyboarding/control">
  <Id Name="9e53b79f-97a1-43e8-a8b9-dc8792849eab" Revision="1" Stencil="System.MyShapes" StencilVersion="1.0"/>
</Control>
</file>

<file path=customXml/itemProps1.xml><?xml version="1.0" encoding="utf-8"?>
<ds:datastoreItem xmlns:ds="http://schemas.openxmlformats.org/officeDocument/2006/customXml" ds:itemID="{6DF4C346-9054-48AF-9B34-2D2B0F16391D}">
  <ds:schemaRefs>
    <ds:schemaRef ds:uri="http://schemas.microsoft.com/VisualStudio/2011/storyboarding/control"/>
  </ds:schemaRefs>
</ds:datastoreItem>
</file>

<file path=customXml/itemProps2.xml><?xml version="1.0" encoding="utf-8"?>
<ds:datastoreItem xmlns:ds="http://schemas.openxmlformats.org/officeDocument/2006/customXml" ds:itemID="{FA112DCB-78C6-47A4-B0E4-4F347EC5118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195931</TotalTime>
  <Words>4679</Words>
  <Application>Microsoft Office PowerPoint</Application>
  <PresentationFormat>A4 210 x 297 mm</PresentationFormat>
  <Paragraphs>765</Paragraphs>
  <Slides>42</Slides>
  <Notes>34</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42</vt:i4>
      </vt:variant>
    </vt:vector>
  </HeadingPairs>
  <TitlesOfParts>
    <vt:vector size="54" baseType="lpstr">
      <vt:lpstr>Helvetica Neue</vt:lpstr>
      <vt:lpstr>Hiragino Sans W1</vt:lpstr>
      <vt:lpstr>Hiragino Sans W4</vt:lpstr>
      <vt:lpstr>Hiragino Sans W5</vt:lpstr>
      <vt:lpstr>Hiragino Sans W6</vt:lpstr>
      <vt:lpstr>Hiragino Sans W7</vt:lpstr>
      <vt:lpstr>HiraKakuPro-W3</vt:lpstr>
      <vt:lpstr>ui-sans-serif</vt:lpstr>
      <vt:lpstr>メイリオ</vt:lpstr>
      <vt:lpstr>メイリオ</vt:lpstr>
      <vt:lpstr>Arial</vt:lpstr>
      <vt:lpstr>テキスト</vt:lpstr>
      <vt:lpstr>PowerPoint プレゼンテーション</vt:lpstr>
      <vt:lpstr>PowerPoint プレゼンテーション</vt:lpstr>
      <vt:lpstr>PowerPoint プレゼンテーション</vt:lpstr>
      <vt:lpstr>ご依頼商材</vt:lpstr>
      <vt:lpstr>貴社営業課題と支援目的</vt:lpstr>
      <vt:lpstr>PowerPoint プレゼンテーション</vt:lpstr>
      <vt:lpstr>対応範囲</vt:lpstr>
      <vt:lpstr>KPI / ターゲット</vt:lpstr>
      <vt:lpstr>戦略</vt:lpstr>
      <vt:lpstr>営業ロードマップ</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フォーム営業</vt:lpstr>
      <vt:lpstr>フォーム営業メリット</vt:lpstr>
      <vt:lpstr>営業手法別担当者接触率</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支 援 体 勢</vt:lpstr>
      <vt:lpstr>なぜ成果が上がるのか：PMF型ディレクション</vt:lpstr>
      <vt:lpstr>PMF型ディレクションプロセス</vt:lpstr>
      <vt:lpstr>PowerPoint プレゼンテーション</vt:lpstr>
      <vt:lpstr>PowerPoint プレゼンテーション</vt:lpstr>
      <vt:lpstr>リードナーチャリング（追客施策）</vt:lpstr>
      <vt:lpstr>営業管理システム</vt:lpstr>
      <vt:lpstr>報告事項</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TEIANSHO.com</dc:creator>
  <cp:lastModifiedBy>祐貴 田中</cp:lastModifiedBy>
  <cp:revision>3645</cp:revision>
  <cp:lastPrinted>2022-07-08T07:03:35Z</cp:lastPrinted>
  <dcterms:created xsi:type="dcterms:W3CDTF">2019-07-10T19:02:53Z</dcterms:created>
  <dcterms:modified xsi:type="dcterms:W3CDTF">2026-01-23T12:08:18Z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